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321" r:id="rId2"/>
    <p:sldId id="342" r:id="rId3"/>
    <p:sldId id="299" r:id="rId4"/>
    <p:sldId id="335" r:id="rId5"/>
    <p:sldId id="292" r:id="rId6"/>
    <p:sldId id="293" r:id="rId7"/>
    <p:sldId id="324" r:id="rId8"/>
    <p:sldId id="328" r:id="rId9"/>
    <p:sldId id="341" r:id="rId10"/>
    <p:sldId id="337" r:id="rId11"/>
    <p:sldId id="331" r:id="rId12"/>
    <p:sldId id="271" r:id="rId13"/>
  </p:sldIdLst>
  <p:sldSz cx="1069181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88" userDrawn="1">
          <p15:clr>
            <a:srgbClr val="A4A3A4"/>
          </p15:clr>
        </p15:guide>
        <p15:guide id="3" pos="238" userDrawn="1">
          <p15:clr>
            <a:srgbClr val="A4A3A4"/>
          </p15:clr>
        </p15:guide>
        <p15:guide id="4" orient="horz" pos="42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392A"/>
    <a:srgbClr val="0F1417"/>
    <a:srgbClr val="F0F0F0"/>
    <a:srgbClr val="E5AE38"/>
    <a:srgbClr val="FC4F30"/>
    <a:srgbClr val="008FD5"/>
    <a:srgbClr val="CF6655"/>
    <a:srgbClr val="0070C0"/>
    <a:srgbClr val="081D58"/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67" autoAdjust="0"/>
    <p:restoredTop sz="94660"/>
  </p:normalViewPr>
  <p:slideViewPr>
    <p:cSldViewPr snapToGrid="0">
      <p:cViewPr varScale="1">
        <p:scale>
          <a:sx n="81" d="100"/>
          <a:sy n="81" d="100"/>
        </p:scale>
        <p:origin x="192" y="36"/>
      </p:cViewPr>
      <p:guideLst>
        <p:guide pos="6588"/>
        <p:guide pos="238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2" d="100"/>
          <a:sy n="92" d="100"/>
        </p:scale>
        <p:origin x="32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81324AD-603A-3252-1DCF-FF2C407546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49430E-CED2-8457-E00C-34CFB1CBD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0C765-0FA5-45C6-96DD-0F445E50B44B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13D285-2906-E2CE-AA69-4C7A680E90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7B834F-C730-7BE0-0753-58B17D9164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D48C0-12C5-4B91-A3DA-D8E6074B2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747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6BE83-F42E-4A87-A419-985824A36F4B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23938" y="1143000"/>
            <a:ext cx="4810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08E84-22B9-4763-88B4-7AF600546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8331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6477" y="1122363"/>
            <a:ext cx="8018860" cy="2387600"/>
          </a:xfrm>
        </p:spPr>
        <p:txBody>
          <a:bodyPr anchor="b"/>
          <a:lstStyle>
            <a:lvl1pPr algn="ctr">
              <a:defRPr sz="526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602038"/>
            <a:ext cx="8018860" cy="1655762"/>
          </a:xfrm>
        </p:spPr>
        <p:txBody>
          <a:bodyPr/>
          <a:lstStyle>
            <a:lvl1pPr marL="0" indent="0" algn="ctr">
              <a:buNone/>
              <a:defRPr sz="2105"/>
            </a:lvl1pPr>
            <a:lvl2pPr marL="400964" indent="0" algn="ctr">
              <a:buNone/>
              <a:defRPr sz="1754"/>
            </a:lvl2pPr>
            <a:lvl3pPr marL="801929" indent="0" algn="ctr">
              <a:buNone/>
              <a:defRPr sz="1579"/>
            </a:lvl3pPr>
            <a:lvl4pPr marL="1202893" indent="0" algn="ctr">
              <a:buNone/>
              <a:defRPr sz="1403"/>
            </a:lvl4pPr>
            <a:lvl5pPr marL="1603858" indent="0" algn="ctr">
              <a:buNone/>
              <a:defRPr sz="1403"/>
            </a:lvl5pPr>
            <a:lvl6pPr marL="2004822" indent="0" algn="ctr">
              <a:buNone/>
              <a:defRPr sz="1403"/>
            </a:lvl6pPr>
            <a:lvl7pPr marL="2405786" indent="0" algn="ctr">
              <a:buNone/>
              <a:defRPr sz="1403"/>
            </a:lvl7pPr>
            <a:lvl8pPr marL="2806751" indent="0" algn="ctr">
              <a:buNone/>
              <a:defRPr sz="1403"/>
            </a:lvl8pPr>
            <a:lvl9pPr marL="3207715" indent="0" algn="ctr">
              <a:buNone/>
              <a:defRPr sz="1403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442DF-AC97-41B5-B2CC-EAE40BD455DA}" type="datetime1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43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E94C-0D5F-4DC7-BA09-71AD1738A81E}" type="datetime1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626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365125"/>
            <a:ext cx="2305422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2" y="365125"/>
            <a:ext cx="67826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55C6-FBC5-4716-A98C-BC5452E47C73}" type="datetime1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9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B504-3D0C-472E-B036-2E8EF2841C6F}" type="datetime1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289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3" y="1709739"/>
            <a:ext cx="9221689" cy="2852737"/>
          </a:xfrm>
        </p:spPr>
        <p:txBody>
          <a:bodyPr anchor="b"/>
          <a:lstStyle>
            <a:lvl1pPr>
              <a:defRPr sz="526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3" y="4589464"/>
            <a:ext cx="9221689" cy="1500187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0964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2pPr>
            <a:lvl3pPr marL="801929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3pPr>
            <a:lvl4pPr marL="1202893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4pPr>
            <a:lvl5pPr marL="1603858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5pPr>
            <a:lvl6pPr marL="2004822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6pPr>
            <a:lvl7pPr marL="2405786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7pPr>
            <a:lvl8pPr marL="280675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8pPr>
            <a:lvl9pPr marL="3207715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0BA19-DBDA-4552-A7FD-E6F60A36951A}" type="datetime1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21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1825625"/>
            <a:ext cx="4544021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1825625"/>
            <a:ext cx="4544021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C587-0D0E-4253-B02B-7EA7074E616C}" type="datetime1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54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365126"/>
            <a:ext cx="9221689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5" y="1681163"/>
            <a:ext cx="4523138" cy="823912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0964" indent="0">
              <a:buNone/>
              <a:defRPr sz="1754" b="1"/>
            </a:lvl2pPr>
            <a:lvl3pPr marL="801929" indent="0">
              <a:buNone/>
              <a:defRPr sz="1579" b="1"/>
            </a:lvl3pPr>
            <a:lvl4pPr marL="1202893" indent="0">
              <a:buNone/>
              <a:defRPr sz="1403" b="1"/>
            </a:lvl4pPr>
            <a:lvl5pPr marL="1603858" indent="0">
              <a:buNone/>
              <a:defRPr sz="1403" b="1"/>
            </a:lvl5pPr>
            <a:lvl6pPr marL="2004822" indent="0">
              <a:buNone/>
              <a:defRPr sz="1403" b="1"/>
            </a:lvl6pPr>
            <a:lvl7pPr marL="2405786" indent="0">
              <a:buNone/>
              <a:defRPr sz="1403" b="1"/>
            </a:lvl7pPr>
            <a:lvl8pPr marL="2806751" indent="0">
              <a:buNone/>
              <a:defRPr sz="1403" b="1"/>
            </a:lvl8pPr>
            <a:lvl9pPr marL="3207715" indent="0">
              <a:buNone/>
              <a:defRPr sz="140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5" y="2505075"/>
            <a:ext cx="452313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0" y="1681163"/>
            <a:ext cx="4545413" cy="823912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0964" indent="0">
              <a:buNone/>
              <a:defRPr sz="1754" b="1"/>
            </a:lvl2pPr>
            <a:lvl3pPr marL="801929" indent="0">
              <a:buNone/>
              <a:defRPr sz="1579" b="1"/>
            </a:lvl3pPr>
            <a:lvl4pPr marL="1202893" indent="0">
              <a:buNone/>
              <a:defRPr sz="1403" b="1"/>
            </a:lvl4pPr>
            <a:lvl5pPr marL="1603858" indent="0">
              <a:buNone/>
              <a:defRPr sz="1403" b="1"/>
            </a:lvl5pPr>
            <a:lvl6pPr marL="2004822" indent="0">
              <a:buNone/>
              <a:defRPr sz="1403" b="1"/>
            </a:lvl6pPr>
            <a:lvl7pPr marL="2405786" indent="0">
              <a:buNone/>
              <a:defRPr sz="1403" b="1"/>
            </a:lvl7pPr>
            <a:lvl8pPr marL="2806751" indent="0">
              <a:buNone/>
              <a:defRPr sz="1403" b="1"/>
            </a:lvl8pPr>
            <a:lvl9pPr marL="3207715" indent="0">
              <a:buNone/>
              <a:defRPr sz="140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0" y="2505075"/>
            <a:ext cx="4545413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E9741-F508-4694-8FBD-A91C5B614C3E}" type="datetime1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48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2B6AC-C78F-42FC-8540-5F2625AFEAED}" type="datetime1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87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450B6-FAEB-4E94-9F21-A3CAFB392FF0}" type="datetime1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364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57200"/>
            <a:ext cx="3448388" cy="1600200"/>
          </a:xfrm>
        </p:spPr>
        <p:txBody>
          <a:bodyPr anchor="b"/>
          <a:lstStyle>
            <a:lvl1pPr>
              <a:defRPr sz="280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987426"/>
            <a:ext cx="5412730" cy="4873625"/>
          </a:xfrm>
        </p:spPr>
        <p:txBody>
          <a:bodyPr/>
          <a:lstStyle>
            <a:lvl1pPr>
              <a:defRPr sz="2806"/>
            </a:lvl1pPr>
            <a:lvl2pPr>
              <a:defRPr sz="2456"/>
            </a:lvl2pPr>
            <a:lvl3pPr>
              <a:defRPr sz="2105"/>
            </a:lvl3pPr>
            <a:lvl4pPr>
              <a:defRPr sz="1754"/>
            </a:lvl4pPr>
            <a:lvl5pPr>
              <a:defRPr sz="1754"/>
            </a:lvl5pPr>
            <a:lvl6pPr>
              <a:defRPr sz="1754"/>
            </a:lvl6pPr>
            <a:lvl7pPr>
              <a:defRPr sz="1754"/>
            </a:lvl7pPr>
            <a:lvl8pPr>
              <a:defRPr sz="1754"/>
            </a:lvl8pPr>
            <a:lvl9pPr>
              <a:defRPr sz="175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057400"/>
            <a:ext cx="3448388" cy="3811588"/>
          </a:xfrm>
        </p:spPr>
        <p:txBody>
          <a:bodyPr/>
          <a:lstStyle>
            <a:lvl1pPr marL="0" indent="0">
              <a:buNone/>
              <a:defRPr sz="1403"/>
            </a:lvl1pPr>
            <a:lvl2pPr marL="400964" indent="0">
              <a:buNone/>
              <a:defRPr sz="1228"/>
            </a:lvl2pPr>
            <a:lvl3pPr marL="801929" indent="0">
              <a:buNone/>
              <a:defRPr sz="1052"/>
            </a:lvl3pPr>
            <a:lvl4pPr marL="1202893" indent="0">
              <a:buNone/>
              <a:defRPr sz="877"/>
            </a:lvl4pPr>
            <a:lvl5pPr marL="1603858" indent="0">
              <a:buNone/>
              <a:defRPr sz="877"/>
            </a:lvl5pPr>
            <a:lvl6pPr marL="2004822" indent="0">
              <a:buNone/>
              <a:defRPr sz="877"/>
            </a:lvl6pPr>
            <a:lvl7pPr marL="2405786" indent="0">
              <a:buNone/>
              <a:defRPr sz="877"/>
            </a:lvl7pPr>
            <a:lvl8pPr marL="2806751" indent="0">
              <a:buNone/>
              <a:defRPr sz="877"/>
            </a:lvl8pPr>
            <a:lvl9pPr marL="3207715" indent="0">
              <a:buNone/>
              <a:defRPr sz="87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94D5C-411E-4741-B94D-29170720735E}" type="datetime1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20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57200"/>
            <a:ext cx="3448388" cy="1600200"/>
          </a:xfrm>
        </p:spPr>
        <p:txBody>
          <a:bodyPr anchor="b"/>
          <a:lstStyle>
            <a:lvl1pPr>
              <a:defRPr sz="280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987426"/>
            <a:ext cx="5412730" cy="4873625"/>
          </a:xfrm>
        </p:spPr>
        <p:txBody>
          <a:bodyPr anchor="t"/>
          <a:lstStyle>
            <a:lvl1pPr marL="0" indent="0">
              <a:buNone/>
              <a:defRPr sz="2806"/>
            </a:lvl1pPr>
            <a:lvl2pPr marL="400964" indent="0">
              <a:buNone/>
              <a:defRPr sz="2456"/>
            </a:lvl2pPr>
            <a:lvl3pPr marL="801929" indent="0">
              <a:buNone/>
              <a:defRPr sz="2105"/>
            </a:lvl3pPr>
            <a:lvl4pPr marL="1202893" indent="0">
              <a:buNone/>
              <a:defRPr sz="1754"/>
            </a:lvl4pPr>
            <a:lvl5pPr marL="1603858" indent="0">
              <a:buNone/>
              <a:defRPr sz="1754"/>
            </a:lvl5pPr>
            <a:lvl6pPr marL="2004822" indent="0">
              <a:buNone/>
              <a:defRPr sz="1754"/>
            </a:lvl6pPr>
            <a:lvl7pPr marL="2405786" indent="0">
              <a:buNone/>
              <a:defRPr sz="1754"/>
            </a:lvl7pPr>
            <a:lvl8pPr marL="2806751" indent="0">
              <a:buNone/>
              <a:defRPr sz="1754"/>
            </a:lvl8pPr>
            <a:lvl9pPr marL="3207715" indent="0">
              <a:buNone/>
              <a:defRPr sz="175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057400"/>
            <a:ext cx="3448388" cy="3811588"/>
          </a:xfrm>
        </p:spPr>
        <p:txBody>
          <a:bodyPr/>
          <a:lstStyle>
            <a:lvl1pPr marL="0" indent="0">
              <a:buNone/>
              <a:defRPr sz="1403"/>
            </a:lvl1pPr>
            <a:lvl2pPr marL="400964" indent="0">
              <a:buNone/>
              <a:defRPr sz="1228"/>
            </a:lvl2pPr>
            <a:lvl3pPr marL="801929" indent="0">
              <a:buNone/>
              <a:defRPr sz="1052"/>
            </a:lvl3pPr>
            <a:lvl4pPr marL="1202893" indent="0">
              <a:buNone/>
              <a:defRPr sz="877"/>
            </a:lvl4pPr>
            <a:lvl5pPr marL="1603858" indent="0">
              <a:buNone/>
              <a:defRPr sz="877"/>
            </a:lvl5pPr>
            <a:lvl6pPr marL="2004822" indent="0">
              <a:buNone/>
              <a:defRPr sz="877"/>
            </a:lvl6pPr>
            <a:lvl7pPr marL="2405786" indent="0">
              <a:buNone/>
              <a:defRPr sz="877"/>
            </a:lvl7pPr>
            <a:lvl8pPr marL="2806751" indent="0">
              <a:buNone/>
              <a:defRPr sz="877"/>
            </a:lvl8pPr>
            <a:lvl9pPr marL="3207715" indent="0">
              <a:buNone/>
              <a:defRPr sz="87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ED36D-00F0-4BD0-8893-A47156DBA55C}" type="datetime1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521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365126"/>
            <a:ext cx="92216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1825625"/>
            <a:ext cx="92216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6356351"/>
            <a:ext cx="2405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CEBB8-1923-43B7-8F0C-544887425E5C}" type="datetime1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6356351"/>
            <a:ext cx="36084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6356351"/>
            <a:ext cx="2405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31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801929" rtl="0" eaLnBrk="1" latinLnBrk="1" hangingPunct="1">
        <a:lnSpc>
          <a:spcPct val="90000"/>
        </a:lnSpc>
        <a:spcBef>
          <a:spcPct val="0"/>
        </a:spcBef>
        <a:buNone/>
        <a:defRPr sz="38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482" indent="-200482" algn="l" defTabSz="801929" rtl="0" eaLnBrk="1" latinLnBrk="1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2456" kern="1200">
          <a:solidFill>
            <a:schemeClr val="tx1"/>
          </a:solidFill>
          <a:latin typeface="+mn-lt"/>
          <a:ea typeface="+mn-ea"/>
          <a:cs typeface="+mn-cs"/>
        </a:defRPr>
      </a:lvl1pPr>
      <a:lvl2pPr marL="601447" indent="-200482" algn="l" defTabSz="801929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02411" indent="-200482" algn="l" defTabSz="801929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3pPr>
      <a:lvl4pPr marL="1403375" indent="-200482" algn="l" defTabSz="801929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804340" indent="-200482" algn="l" defTabSz="801929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205304" indent="-200482" algn="l" defTabSz="801929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606269" indent="-200482" algn="l" defTabSz="801929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3007233" indent="-200482" algn="l" defTabSz="801929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408197" indent="-200482" algn="l" defTabSz="801929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1929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1pPr>
      <a:lvl2pPr marL="400964" algn="l" defTabSz="801929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2pPr>
      <a:lvl3pPr marL="801929" algn="l" defTabSz="801929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3pPr>
      <a:lvl4pPr marL="1202893" algn="l" defTabSz="801929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603858" algn="l" defTabSz="801929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004822" algn="l" defTabSz="801929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405786" algn="l" defTabSz="801929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2806751" algn="l" defTabSz="801929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207715" algn="l" defTabSz="801929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전자기기이(가) 표시된 사진&#10;&#10;자동 생성된 설명">
            <a:extLst>
              <a:ext uri="{FF2B5EF4-FFF2-40B4-BE49-F238E27FC236}">
                <a16:creationId xmlns:a16="http://schemas.microsoft.com/office/drawing/2014/main" id="{08057552-F2DE-D497-B9D3-35CAF28EA8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38"/>
          <a:stretch/>
        </p:blipFill>
        <p:spPr>
          <a:xfrm>
            <a:off x="-144855" y="3428999"/>
            <a:ext cx="11114461" cy="3582843"/>
          </a:xfrm>
          <a:prstGeom prst="rect">
            <a:avLst/>
          </a:prstGeom>
          <a:effectLst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7534F2A-D9C0-2FA7-0E1B-37C4581A06DB}"/>
              </a:ext>
            </a:extLst>
          </p:cNvPr>
          <p:cNvSpPr/>
          <p:nvPr/>
        </p:nvSpPr>
        <p:spPr>
          <a:xfrm>
            <a:off x="-495759" y="-418641"/>
            <a:ext cx="11766014" cy="43075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B27A5AC-51C9-9EED-F75C-82ACA89B5DB5}"/>
              </a:ext>
            </a:extLst>
          </p:cNvPr>
          <p:cNvGrpSpPr/>
          <p:nvPr/>
        </p:nvGrpSpPr>
        <p:grpSpPr>
          <a:xfrm>
            <a:off x="1174153" y="2346440"/>
            <a:ext cx="8322003" cy="1894207"/>
            <a:chOff x="1200665" y="2213758"/>
            <a:chExt cx="8047921" cy="185291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A80BB1-6BAA-C944-742A-E8DD40DC6172}"/>
                </a:ext>
              </a:extLst>
            </p:cNvPr>
            <p:cNvSpPr txBox="1"/>
            <p:nvPr/>
          </p:nvSpPr>
          <p:spPr>
            <a:xfrm>
              <a:off x="2966994" y="3515279"/>
              <a:ext cx="4938789" cy="551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Malgun Gothic"/>
                  <a:sym typeface="Malgun Gothic"/>
                </a:rPr>
                <a:t>AI-Bigdata </a:t>
              </a: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Malgun Gothic"/>
                  <a:sym typeface="Malgun Gothic"/>
                </a:rPr>
                <a:t>아카데미</a:t>
              </a:r>
              <a:b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Malgun Gothic"/>
                  <a:sym typeface="Malgun Gothic"/>
                </a:rPr>
              </a:b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Malgun Gothic"/>
                  <a:sym typeface="Malgun Gothic"/>
                </a:rPr>
                <a:t>빅데이터 프로젝트</a:t>
              </a:r>
              <a:endParaRPr lang="ko-KR" altLang="en-US" sz="14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+mn-ea"/>
                <a:cs typeface="Malgun Gothic"/>
                <a:sym typeface="Malgun Gothic"/>
              </a:endParaRPr>
            </a:p>
            <a:p>
              <a:pPr marL="150362" indent="-150362" algn="ctr">
                <a:buFont typeface="Arial" panose="020B0604020202020204" pitchFamily="34" charset="0"/>
                <a:buChar char="•"/>
              </a:pPr>
              <a:endParaRPr lang="en-US" altLang="ko-KR" sz="263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C205B3-3C58-C59D-EE50-F95459A5E9AF}"/>
                </a:ext>
              </a:extLst>
            </p:cNvPr>
            <p:cNvSpPr txBox="1"/>
            <p:nvPr/>
          </p:nvSpPr>
          <p:spPr>
            <a:xfrm>
              <a:off x="1200665" y="2213758"/>
              <a:ext cx="8047921" cy="993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000" b="1" dirty="0">
                  <a:solidFill>
                    <a:schemeClr val="bg1"/>
                  </a:solidFill>
                  <a:latin typeface="+mj-ea"/>
                  <a:ea typeface="+mj-ea"/>
                </a:rPr>
                <a:t>반도체공정 </a:t>
              </a:r>
              <a:r>
                <a:rPr lang="ko-KR" altLang="en-US" sz="3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운전조건 최적화 </a:t>
              </a:r>
              <a:r>
                <a:rPr lang="ko-KR" altLang="en-US" sz="3000" b="1" dirty="0">
                  <a:solidFill>
                    <a:schemeClr val="bg1"/>
                  </a:solidFill>
                  <a:latin typeface="+mj-ea"/>
                  <a:ea typeface="+mj-ea"/>
                </a:rPr>
                <a:t>및</a:t>
              </a:r>
              <a:endParaRPr lang="en-US" altLang="ko-KR" sz="30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3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실시간 모니터링 체계 구축</a:t>
              </a:r>
              <a:r>
                <a:rPr lang="ko-KR" altLang="en-US" sz="3000" b="1" dirty="0">
                  <a:solidFill>
                    <a:schemeClr val="bg1"/>
                  </a:solidFill>
                  <a:latin typeface="+mj-ea"/>
                  <a:ea typeface="+mj-ea"/>
                </a:rPr>
                <a:t>으로 </a:t>
              </a:r>
              <a:r>
                <a:rPr lang="ko-KR" altLang="en-US" sz="3000" b="1" dirty="0" err="1">
                  <a:solidFill>
                    <a:schemeClr val="bg1"/>
                  </a:solidFill>
                  <a:latin typeface="+mj-ea"/>
                  <a:ea typeface="+mj-ea"/>
                </a:rPr>
                <a:t>실수율</a:t>
              </a:r>
              <a:r>
                <a:rPr lang="ko-KR" altLang="en-US" sz="3000" b="1" dirty="0">
                  <a:solidFill>
                    <a:schemeClr val="bg1"/>
                  </a:solidFill>
                  <a:latin typeface="+mj-ea"/>
                  <a:ea typeface="+mj-ea"/>
                </a:rPr>
                <a:t> 향상</a:t>
              </a:r>
              <a:endParaRPr lang="en-US" altLang="ko-KR" sz="3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607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E0B2B7-DB52-6D77-22CF-29D8E4AEF549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03.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개선안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D09BFA6-0FBD-A760-C1B3-20813A138782}"/>
              </a:ext>
            </a:extLst>
          </p:cNvPr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10263F6A-81C0-3996-D9FC-91031A2444BB}"/>
              </a:ext>
            </a:extLst>
          </p:cNvPr>
          <p:cNvSpPr txBox="1"/>
          <p:nvPr/>
        </p:nvSpPr>
        <p:spPr>
          <a:xfrm>
            <a:off x="355600" y="916842"/>
            <a:ext cx="9988910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26"/>
              </a:spcBef>
            </a:pP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 실시간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공정 경로 추천 시스템 개발 및 운영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endParaRPr lang="en-US" altLang="ko-KR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실적내용을 반영하여 불량률 계산 및 불량률이 낮은 공정 경로를 운전자에게 추천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526"/>
              </a:spcBef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최적 경로 추천으로 불량률 개선 효과 기대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526"/>
              </a:spcBef>
            </a:pP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D142E949-E1A0-D4B9-9962-4FCDD122A46E}"/>
              </a:ext>
            </a:extLst>
          </p:cNvPr>
          <p:cNvSpPr/>
          <p:nvPr/>
        </p:nvSpPr>
        <p:spPr>
          <a:xfrm>
            <a:off x="394174" y="2158203"/>
            <a:ext cx="4988617" cy="4418046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DE6E50B4-071F-E64B-9C95-DE88F2A0D712}"/>
              </a:ext>
            </a:extLst>
          </p:cNvPr>
          <p:cNvSpPr/>
          <p:nvPr/>
        </p:nvSpPr>
        <p:spPr>
          <a:xfrm>
            <a:off x="394174" y="2164186"/>
            <a:ext cx="4988617" cy="3438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공정 경로 추천 시스템 구조도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7BCCB8-4219-C5FB-6946-444886ACC6C9}"/>
              </a:ext>
            </a:extLst>
          </p:cNvPr>
          <p:cNvSpPr/>
          <p:nvPr/>
        </p:nvSpPr>
        <p:spPr>
          <a:xfrm>
            <a:off x="5466846" y="2158203"/>
            <a:ext cx="4988617" cy="4418046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F1E293-EA46-FB5A-9FB6-E9559744A7D2}"/>
              </a:ext>
            </a:extLst>
          </p:cNvPr>
          <p:cNvSpPr/>
          <p:nvPr/>
        </p:nvSpPr>
        <p:spPr>
          <a:xfrm>
            <a:off x="5466846" y="2164186"/>
            <a:ext cx="4988617" cy="3438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최적 경로 적용 시뮬레이션 결과</a:t>
            </a:r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AEE89BF0-75A8-68A6-A3AA-8A691E643967}"/>
              </a:ext>
            </a:extLst>
          </p:cNvPr>
          <p:cNvSpPr/>
          <p:nvPr/>
        </p:nvSpPr>
        <p:spPr>
          <a:xfrm>
            <a:off x="4650158" y="3408434"/>
            <a:ext cx="72000" cy="13050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34" name="사각형: 둥근 모서리 233">
            <a:extLst>
              <a:ext uri="{FF2B5EF4-FFF2-40B4-BE49-F238E27FC236}">
                <a16:creationId xmlns:a16="http://schemas.microsoft.com/office/drawing/2014/main" id="{216F41D6-6E1C-F72C-2B52-91F371FA2F90}"/>
              </a:ext>
            </a:extLst>
          </p:cNvPr>
          <p:cNvSpPr/>
          <p:nvPr/>
        </p:nvSpPr>
        <p:spPr>
          <a:xfrm>
            <a:off x="644138" y="4693880"/>
            <a:ext cx="989299" cy="166578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lt"/>
              </a:rPr>
              <a:t>최적</a:t>
            </a:r>
            <a:endParaRPr lang="en-US" altLang="ko-KR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+mj-lt"/>
              </a:rPr>
              <a:t>경로 </a:t>
            </a:r>
            <a:endParaRPr lang="en-US" altLang="ko-KR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+mj-lt"/>
              </a:rPr>
              <a:t>추천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F8FEBA17-A976-8CE0-CF38-FA621B70E624}"/>
              </a:ext>
            </a:extLst>
          </p:cNvPr>
          <p:cNvCxnSpPr>
            <a:cxnSpLocks/>
            <a:endCxn id="236" idx="2"/>
          </p:cNvCxnSpPr>
          <p:nvPr/>
        </p:nvCxnSpPr>
        <p:spPr>
          <a:xfrm flipV="1">
            <a:off x="394174" y="3472285"/>
            <a:ext cx="708613" cy="202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타원 235">
            <a:extLst>
              <a:ext uri="{FF2B5EF4-FFF2-40B4-BE49-F238E27FC236}">
                <a16:creationId xmlns:a16="http://schemas.microsoft.com/office/drawing/2014/main" id="{B90357E3-45F2-97F5-2AED-9F4E037A35CF}"/>
              </a:ext>
            </a:extLst>
          </p:cNvPr>
          <p:cNvSpPr/>
          <p:nvPr/>
        </p:nvSpPr>
        <p:spPr>
          <a:xfrm>
            <a:off x="1102787" y="3407031"/>
            <a:ext cx="72000" cy="13050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7463A596-0944-15D3-A3E8-33584F468903}"/>
              </a:ext>
            </a:extLst>
          </p:cNvPr>
          <p:cNvCxnSpPr>
            <a:cxnSpLocks/>
            <a:stCxn id="234" idx="0"/>
            <a:endCxn id="236" idx="4"/>
          </p:cNvCxnSpPr>
          <p:nvPr/>
        </p:nvCxnSpPr>
        <p:spPr>
          <a:xfrm flipH="1" flipV="1">
            <a:off x="1138787" y="3537536"/>
            <a:ext cx="1" cy="11563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CF2A82F0-75DB-20E1-E7EB-0681A3265694}"/>
              </a:ext>
            </a:extLst>
          </p:cNvPr>
          <p:cNvCxnSpPr>
            <a:cxnSpLocks/>
            <a:stCxn id="233" idx="6"/>
          </p:cNvCxnSpPr>
          <p:nvPr/>
        </p:nvCxnSpPr>
        <p:spPr>
          <a:xfrm flipV="1">
            <a:off x="4722158" y="3473686"/>
            <a:ext cx="641940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8C020A8-EA41-FD8E-BBB1-6BC2A3DCAEAF}"/>
              </a:ext>
            </a:extLst>
          </p:cNvPr>
          <p:cNvSpPr txBox="1"/>
          <p:nvPr/>
        </p:nvSpPr>
        <p:spPr>
          <a:xfrm>
            <a:off x="510344" y="2978256"/>
            <a:ext cx="707245" cy="293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lt"/>
              </a:rPr>
              <a:t>INPUT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51042461-3C23-FC60-888A-FCFA41F896F6}"/>
              </a:ext>
            </a:extLst>
          </p:cNvPr>
          <p:cNvSpPr txBox="1"/>
          <p:nvPr/>
        </p:nvSpPr>
        <p:spPr>
          <a:xfrm>
            <a:off x="4522935" y="2926443"/>
            <a:ext cx="906017" cy="557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lt"/>
              </a:rPr>
              <a:t>OUTPUT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20395686-C989-7D0C-8795-909616A5DE34}"/>
              </a:ext>
            </a:extLst>
          </p:cNvPr>
          <p:cNvSpPr/>
          <p:nvPr/>
        </p:nvSpPr>
        <p:spPr>
          <a:xfrm>
            <a:off x="1863740" y="4693880"/>
            <a:ext cx="2075493" cy="1665787"/>
          </a:xfrm>
          <a:prstGeom prst="roundRect">
            <a:avLst/>
          </a:prstGeom>
          <a:solidFill>
            <a:srgbClr val="FFE699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b="1" dirty="0">
              <a:latin typeface="+mj-lt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+mj-lt"/>
              </a:rPr>
              <a:t>경로 </a:t>
            </a:r>
            <a:endParaRPr lang="en-US" altLang="ko-KR" sz="18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+mj-lt"/>
              </a:rPr>
              <a:t>불량률 </a:t>
            </a:r>
            <a:endParaRPr lang="en-US" altLang="ko-KR" sz="18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+mj-lt"/>
              </a:rPr>
              <a:t>재계산</a:t>
            </a:r>
            <a:endParaRPr lang="en-US" altLang="ko-KR" sz="18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ko-KR" altLang="en-US" dirty="0">
              <a:latin typeface="+mj-lt"/>
            </a:endParaRPr>
          </a:p>
        </p:txBody>
      </p: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262DB25C-C6FF-C04B-0776-E4E15598C13A}"/>
              </a:ext>
            </a:extLst>
          </p:cNvPr>
          <p:cNvCxnSpPr>
            <a:cxnSpLocks/>
            <a:stCxn id="233" idx="4"/>
          </p:cNvCxnSpPr>
          <p:nvPr/>
        </p:nvCxnSpPr>
        <p:spPr>
          <a:xfrm flipH="1">
            <a:off x="4686157" y="3538939"/>
            <a:ext cx="1" cy="11545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9ADC218E-05AC-52A3-7CDB-738853DDA930}"/>
              </a:ext>
            </a:extLst>
          </p:cNvPr>
          <p:cNvCxnSpPr>
            <a:cxnSpLocks/>
            <a:stCxn id="242" idx="1"/>
            <a:endCxn id="234" idx="3"/>
          </p:cNvCxnSpPr>
          <p:nvPr/>
        </p:nvCxnSpPr>
        <p:spPr>
          <a:xfrm flipH="1">
            <a:off x="1633437" y="5526773"/>
            <a:ext cx="23030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사각형: 둥근 모서리 276">
            <a:extLst>
              <a:ext uri="{FF2B5EF4-FFF2-40B4-BE49-F238E27FC236}">
                <a16:creationId xmlns:a16="http://schemas.microsoft.com/office/drawing/2014/main" id="{4EB83C7D-5227-4083-BFDF-E37597B801D4}"/>
              </a:ext>
            </a:extLst>
          </p:cNvPr>
          <p:cNvSpPr/>
          <p:nvPr/>
        </p:nvSpPr>
        <p:spPr>
          <a:xfrm>
            <a:off x="1757934" y="2708659"/>
            <a:ext cx="2147443" cy="1551300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E8F964A6-78E9-8092-96B5-E08FF142305C}"/>
              </a:ext>
            </a:extLst>
          </p:cNvPr>
          <p:cNvSpPr/>
          <p:nvPr/>
        </p:nvSpPr>
        <p:spPr>
          <a:xfrm>
            <a:off x="1587345" y="2903387"/>
            <a:ext cx="2487067" cy="1190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DC355B31-98F4-6995-47E0-C21549D903A8}"/>
              </a:ext>
            </a:extLst>
          </p:cNvPr>
          <p:cNvCxnSpPr>
            <a:cxnSpLocks/>
          </p:cNvCxnSpPr>
          <p:nvPr/>
        </p:nvCxnSpPr>
        <p:spPr>
          <a:xfrm>
            <a:off x="3785939" y="3477753"/>
            <a:ext cx="864219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타원 253">
            <a:extLst>
              <a:ext uri="{FF2B5EF4-FFF2-40B4-BE49-F238E27FC236}">
                <a16:creationId xmlns:a16="http://schemas.microsoft.com/office/drawing/2014/main" id="{839D8691-7160-EDD4-68CE-83B55E62DB9D}"/>
              </a:ext>
            </a:extLst>
          </p:cNvPr>
          <p:cNvSpPr/>
          <p:nvPr/>
        </p:nvSpPr>
        <p:spPr>
          <a:xfrm>
            <a:off x="1613177" y="3411573"/>
            <a:ext cx="72000" cy="13050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C42965-82D7-EE53-011A-EB66198A5D17}"/>
              </a:ext>
            </a:extLst>
          </p:cNvPr>
          <p:cNvGrpSpPr/>
          <p:nvPr/>
        </p:nvGrpSpPr>
        <p:grpSpPr>
          <a:xfrm>
            <a:off x="1877967" y="3778712"/>
            <a:ext cx="1907625" cy="414466"/>
            <a:chOff x="1877967" y="3778712"/>
            <a:chExt cx="1907625" cy="414466"/>
          </a:xfrm>
        </p:grpSpPr>
        <p:sp>
          <p:nvSpPr>
            <p:cNvPr id="261" name="사각형: 둥근 모서리 260">
              <a:extLst>
                <a:ext uri="{FF2B5EF4-FFF2-40B4-BE49-F238E27FC236}">
                  <a16:creationId xmlns:a16="http://schemas.microsoft.com/office/drawing/2014/main" id="{589A74E6-2989-4ACD-F38B-145C25207446}"/>
                </a:ext>
              </a:extLst>
            </p:cNvPr>
            <p:cNvSpPr/>
            <p:nvPr/>
          </p:nvSpPr>
          <p:spPr>
            <a:xfrm>
              <a:off x="1877967" y="3778712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사각형: 둥근 모서리 261">
              <a:extLst>
                <a:ext uri="{FF2B5EF4-FFF2-40B4-BE49-F238E27FC236}">
                  <a16:creationId xmlns:a16="http://schemas.microsoft.com/office/drawing/2014/main" id="{E362A909-EDE3-86D5-3246-D89670D9B040}"/>
                </a:ext>
              </a:extLst>
            </p:cNvPr>
            <p:cNvSpPr/>
            <p:nvPr/>
          </p:nvSpPr>
          <p:spPr>
            <a:xfrm>
              <a:off x="2280546" y="3778712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852082A5-5CC6-A094-C9B4-D7A34D77B0ED}"/>
                </a:ext>
              </a:extLst>
            </p:cNvPr>
            <p:cNvSpPr/>
            <p:nvPr/>
          </p:nvSpPr>
          <p:spPr>
            <a:xfrm>
              <a:off x="2683125" y="3778712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사각형: 둥근 모서리 263">
              <a:extLst>
                <a:ext uri="{FF2B5EF4-FFF2-40B4-BE49-F238E27FC236}">
                  <a16:creationId xmlns:a16="http://schemas.microsoft.com/office/drawing/2014/main" id="{E6A83903-AF90-A0CF-930C-B2684D5A9678}"/>
                </a:ext>
              </a:extLst>
            </p:cNvPr>
            <p:cNvSpPr/>
            <p:nvPr/>
          </p:nvSpPr>
          <p:spPr>
            <a:xfrm>
              <a:off x="3085704" y="3778712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사각형: 둥근 모서리 264">
              <a:extLst>
                <a:ext uri="{FF2B5EF4-FFF2-40B4-BE49-F238E27FC236}">
                  <a16:creationId xmlns:a16="http://schemas.microsoft.com/office/drawing/2014/main" id="{A87AEAE1-0141-EC82-0F85-6F554CEA57F6}"/>
                </a:ext>
              </a:extLst>
            </p:cNvPr>
            <p:cNvSpPr/>
            <p:nvPr/>
          </p:nvSpPr>
          <p:spPr>
            <a:xfrm>
              <a:off x="3488283" y="3778712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0AD532D8-EA15-1E2F-5F80-1EC36DE1F6EC}"/>
              </a:ext>
            </a:extLst>
          </p:cNvPr>
          <p:cNvCxnSpPr>
            <a:cxnSpLocks/>
          </p:cNvCxnSpPr>
          <p:nvPr/>
        </p:nvCxnSpPr>
        <p:spPr>
          <a:xfrm>
            <a:off x="1603178" y="3467079"/>
            <a:ext cx="265137" cy="92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연결선: 꺾임 258">
            <a:extLst>
              <a:ext uri="{FF2B5EF4-FFF2-40B4-BE49-F238E27FC236}">
                <a16:creationId xmlns:a16="http://schemas.microsoft.com/office/drawing/2014/main" id="{BEB7483B-CC2C-BDB3-D47E-9AE298DAE138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77968" y="2985491"/>
            <a:ext cx="919" cy="1000454"/>
          </a:xfrm>
          <a:prstGeom prst="bentConnector3">
            <a:avLst>
              <a:gd name="adj1" fmla="val 24974864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연결선: 꺾임 259">
            <a:extLst>
              <a:ext uri="{FF2B5EF4-FFF2-40B4-BE49-F238E27FC236}">
                <a16:creationId xmlns:a16="http://schemas.microsoft.com/office/drawing/2014/main" id="{EB625A8E-D0CE-A156-0C3D-00A6713C7598}"/>
              </a:ext>
            </a:extLst>
          </p:cNvPr>
          <p:cNvCxnSpPr>
            <a:cxnSpLocks/>
            <a:endCxn id="265" idx="3"/>
          </p:cNvCxnSpPr>
          <p:nvPr/>
        </p:nvCxnSpPr>
        <p:spPr>
          <a:xfrm flipH="1">
            <a:off x="3785592" y="2985492"/>
            <a:ext cx="919" cy="1000454"/>
          </a:xfrm>
          <a:prstGeom prst="bentConnector3">
            <a:avLst>
              <a:gd name="adj1" fmla="val -24874864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649DE4E2-A373-B7F4-131B-EF8867D76F59}"/>
              </a:ext>
            </a:extLst>
          </p:cNvPr>
          <p:cNvCxnSpPr/>
          <p:nvPr/>
        </p:nvCxnSpPr>
        <p:spPr>
          <a:xfrm>
            <a:off x="1101286" y="3467080"/>
            <a:ext cx="65664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7AF4EC8D-9A09-2146-C0DB-D0431581E139}"/>
              </a:ext>
            </a:extLst>
          </p:cNvPr>
          <p:cNvSpPr/>
          <p:nvPr/>
        </p:nvSpPr>
        <p:spPr>
          <a:xfrm>
            <a:off x="4169536" y="4693880"/>
            <a:ext cx="989299" cy="166578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lt"/>
              </a:rPr>
              <a:t>실적</a:t>
            </a:r>
            <a:endParaRPr lang="en-US" altLang="ko-KR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j-lt"/>
              </a:rPr>
              <a:t>DB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8F2E553-4469-DF4B-DC3E-605E049EBE1A}"/>
              </a:ext>
            </a:extLst>
          </p:cNvPr>
          <p:cNvGrpSpPr/>
          <p:nvPr/>
        </p:nvGrpSpPr>
        <p:grpSpPr>
          <a:xfrm>
            <a:off x="6269045" y="3293519"/>
            <a:ext cx="3503342" cy="1524873"/>
            <a:chOff x="5950587" y="2703896"/>
            <a:chExt cx="4090150" cy="1780288"/>
          </a:xfrm>
        </p:grpSpPr>
        <p:sp>
          <p:nvSpPr>
            <p:cNvPr id="60" name="화살표: 오각형 59">
              <a:extLst>
                <a:ext uri="{FF2B5EF4-FFF2-40B4-BE49-F238E27FC236}">
                  <a16:creationId xmlns:a16="http://schemas.microsoft.com/office/drawing/2014/main" id="{20A5C663-FA82-86BF-7FF2-3AF27F74292D}"/>
                </a:ext>
              </a:extLst>
            </p:cNvPr>
            <p:cNvSpPr/>
            <p:nvPr/>
          </p:nvSpPr>
          <p:spPr>
            <a:xfrm>
              <a:off x="7794458" y="3126480"/>
              <a:ext cx="404760" cy="961173"/>
            </a:xfrm>
            <a:prstGeom prst="homePlate">
              <a:avLst>
                <a:gd name="adj" fmla="val 100000"/>
              </a:avLst>
            </a:prstGeom>
            <a:gradFill flip="none" rotWithShape="1">
              <a:gsLst>
                <a:gs pos="100000">
                  <a:schemeClr val="bg1"/>
                </a:gs>
                <a:gs pos="18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BBAED4A-AF32-8EBA-7AE0-8217309D3014}"/>
                </a:ext>
              </a:extLst>
            </p:cNvPr>
            <p:cNvSpPr/>
            <p:nvPr/>
          </p:nvSpPr>
          <p:spPr>
            <a:xfrm>
              <a:off x="5950587" y="2729947"/>
              <a:ext cx="1754237" cy="1754237"/>
            </a:xfrm>
            <a:prstGeom prst="ellipse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7%</a:t>
              </a:r>
              <a:endParaRPr lang="en-US" altLang="ko-KR" sz="16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8A46FEF-21ED-BC04-1471-5CC9E651C235}"/>
                </a:ext>
              </a:extLst>
            </p:cNvPr>
            <p:cNvSpPr/>
            <p:nvPr/>
          </p:nvSpPr>
          <p:spPr>
            <a:xfrm>
              <a:off x="8286500" y="2703896"/>
              <a:ext cx="1754237" cy="1754237"/>
            </a:xfrm>
            <a:prstGeom prst="ellipse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3.4%</a:t>
              </a:r>
              <a:endPara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4ED3EED-ED5C-5336-79A5-07AB6E9814B6}"/>
              </a:ext>
            </a:extLst>
          </p:cNvPr>
          <p:cNvSpPr txBox="1"/>
          <p:nvPr/>
        </p:nvSpPr>
        <p:spPr>
          <a:xfrm>
            <a:off x="6056140" y="2811381"/>
            <a:ext cx="18739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평균 불량률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81485F-A996-7398-4B58-AECFB38B6822}"/>
              </a:ext>
            </a:extLst>
          </p:cNvPr>
          <p:cNvSpPr txBox="1"/>
          <p:nvPr/>
        </p:nvSpPr>
        <p:spPr>
          <a:xfrm>
            <a:off x="8084140" y="2655090"/>
            <a:ext cx="1873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최적의 공정경로 불량률 </a:t>
            </a:r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AE20A30-7191-B499-A261-6976A5085664}"/>
              </a:ext>
            </a:extLst>
          </p:cNvPr>
          <p:cNvGrpSpPr/>
          <p:nvPr/>
        </p:nvGrpSpPr>
        <p:grpSpPr>
          <a:xfrm>
            <a:off x="1877967" y="3251326"/>
            <a:ext cx="2175604" cy="414466"/>
            <a:chOff x="1877967" y="3251326"/>
            <a:chExt cx="2175604" cy="414466"/>
          </a:xfrm>
        </p:grpSpPr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5AE9F5ED-6B88-42CE-3298-F1454EE99CD1}"/>
                </a:ext>
              </a:extLst>
            </p:cNvPr>
            <p:cNvSpPr/>
            <p:nvPr/>
          </p:nvSpPr>
          <p:spPr>
            <a:xfrm>
              <a:off x="3981571" y="3408433"/>
              <a:ext cx="72000" cy="1305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1E0B7566-E18B-B65C-F779-B474A6D50F3A}"/>
                </a:ext>
              </a:extLst>
            </p:cNvPr>
            <p:cNvSpPr/>
            <p:nvPr/>
          </p:nvSpPr>
          <p:spPr>
            <a:xfrm>
              <a:off x="1877967" y="3251326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AC8BBD58-F052-01AF-E8CF-256618173418}"/>
                </a:ext>
              </a:extLst>
            </p:cNvPr>
            <p:cNvSpPr/>
            <p:nvPr/>
          </p:nvSpPr>
          <p:spPr>
            <a:xfrm>
              <a:off x="2280546" y="3251326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AB816214-7AC0-7AB2-56F2-359EFC90992E}"/>
                </a:ext>
              </a:extLst>
            </p:cNvPr>
            <p:cNvSpPr/>
            <p:nvPr/>
          </p:nvSpPr>
          <p:spPr>
            <a:xfrm>
              <a:off x="2683125" y="3251326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2F13D19F-FA1F-DE0E-A79E-F78BBF40D24D}"/>
                </a:ext>
              </a:extLst>
            </p:cNvPr>
            <p:cNvSpPr/>
            <p:nvPr/>
          </p:nvSpPr>
          <p:spPr>
            <a:xfrm>
              <a:off x="3085704" y="3251326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433E9B5F-5FEF-C5D3-BC44-D7B12C0E0685}"/>
                </a:ext>
              </a:extLst>
            </p:cNvPr>
            <p:cNvSpPr/>
            <p:nvPr/>
          </p:nvSpPr>
          <p:spPr>
            <a:xfrm>
              <a:off x="3488283" y="3251326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3BFC15-4021-45D9-2DDF-4D08998797E6}"/>
              </a:ext>
            </a:extLst>
          </p:cNvPr>
          <p:cNvGrpSpPr/>
          <p:nvPr/>
        </p:nvGrpSpPr>
        <p:grpSpPr>
          <a:xfrm>
            <a:off x="1877967" y="2771023"/>
            <a:ext cx="1907625" cy="414466"/>
            <a:chOff x="1877967" y="2771023"/>
            <a:chExt cx="1907625" cy="414466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DD3BE4D3-6D0C-61D0-C3AF-274D8B26568A}"/>
                </a:ext>
              </a:extLst>
            </p:cNvPr>
            <p:cNvSpPr/>
            <p:nvPr/>
          </p:nvSpPr>
          <p:spPr>
            <a:xfrm>
              <a:off x="1877967" y="2771023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A628BAF3-6247-0D9F-C1D6-2286601325B5}"/>
                </a:ext>
              </a:extLst>
            </p:cNvPr>
            <p:cNvSpPr/>
            <p:nvPr/>
          </p:nvSpPr>
          <p:spPr>
            <a:xfrm>
              <a:off x="2280546" y="2771023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969ACC92-1648-3BB4-9953-7F8CAD803CA1}"/>
                </a:ext>
              </a:extLst>
            </p:cNvPr>
            <p:cNvSpPr/>
            <p:nvPr/>
          </p:nvSpPr>
          <p:spPr>
            <a:xfrm>
              <a:off x="2683125" y="2771023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02BD2729-5C7A-45B6-3C80-72EC15B1DF4B}"/>
                </a:ext>
              </a:extLst>
            </p:cNvPr>
            <p:cNvSpPr/>
            <p:nvPr/>
          </p:nvSpPr>
          <p:spPr>
            <a:xfrm>
              <a:off x="3085704" y="2771023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CDF15A76-AC78-FF12-8485-BC7C7FF9CA37}"/>
                </a:ext>
              </a:extLst>
            </p:cNvPr>
            <p:cNvSpPr/>
            <p:nvPr/>
          </p:nvSpPr>
          <p:spPr>
            <a:xfrm>
              <a:off x="3488283" y="2771023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B629791-9D9D-1B87-1BA9-84D458392A80}"/>
              </a:ext>
            </a:extLst>
          </p:cNvPr>
          <p:cNvCxnSpPr>
            <a:cxnSpLocks/>
          </p:cNvCxnSpPr>
          <p:nvPr/>
        </p:nvCxnSpPr>
        <p:spPr>
          <a:xfrm flipH="1">
            <a:off x="3939233" y="5526773"/>
            <a:ext cx="23030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58DB57A-06AB-56DD-B721-E13C1A8BA4B9}"/>
              </a:ext>
            </a:extLst>
          </p:cNvPr>
          <p:cNvSpPr/>
          <p:nvPr/>
        </p:nvSpPr>
        <p:spPr>
          <a:xfrm>
            <a:off x="5548075" y="5128322"/>
            <a:ext cx="4693205" cy="1218295"/>
          </a:xfrm>
          <a:prstGeom prst="roundRect">
            <a:avLst>
              <a:gd name="adj" fmla="val 112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Lot</a:t>
            </a:r>
            <a:r>
              <a:rPr lang="ko-KR" altLang="en-US" sz="1400" dirty="0">
                <a:solidFill>
                  <a:schemeClr val="tx1"/>
                </a:solidFill>
              </a:rPr>
              <a:t>당 도출된 칩 불량률을 </a:t>
            </a:r>
            <a:r>
              <a:rPr lang="en-US" altLang="ko-KR" sz="1400" dirty="0">
                <a:solidFill>
                  <a:schemeClr val="tx1"/>
                </a:solidFill>
              </a:rPr>
              <a:t>DB</a:t>
            </a:r>
            <a:r>
              <a:rPr lang="ko-KR" altLang="en-US" sz="1400" dirty="0">
                <a:solidFill>
                  <a:schemeClr val="tx1"/>
                </a:solidFill>
              </a:rPr>
              <a:t>에 저장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업데이트 된 데이터로 </a:t>
            </a:r>
            <a:r>
              <a:rPr lang="ko-KR" altLang="en-US" sz="1400" dirty="0" err="1">
                <a:solidFill>
                  <a:schemeClr val="tx1"/>
                </a:solidFill>
              </a:rPr>
              <a:t>경로별</a:t>
            </a:r>
            <a:r>
              <a:rPr lang="ko-KR" altLang="en-US" sz="1400" dirty="0">
                <a:solidFill>
                  <a:schemeClr val="tx1"/>
                </a:solidFill>
              </a:rPr>
              <a:t> 불량률 재계산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불량률이 적은 최적 경로 추천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017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E0B2B7-DB52-6D77-22CF-29D8E4AEF549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03.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개선안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D09BFA6-0FBD-A760-C1B3-20813A138782}"/>
              </a:ext>
            </a:extLst>
          </p:cNvPr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D207E1-63D5-3C78-E176-BEB7AC5E78EB}"/>
              </a:ext>
            </a:extLst>
          </p:cNvPr>
          <p:cNvSpPr/>
          <p:nvPr/>
        </p:nvSpPr>
        <p:spPr>
          <a:xfrm>
            <a:off x="533400" y="1672093"/>
            <a:ext cx="9652000" cy="4894145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last">
            <a:hlinkClick r:id="" action="ppaction://media"/>
            <a:extLst>
              <a:ext uri="{FF2B5EF4-FFF2-40B4-BE49-F238E27FC236}">
                <a16:creationId xmlns:a16="http://schemas.microsoft.com/office/drawing/2014/main" id="{01E4B491-1565-90A0-8EAA-2E69CD7257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018" y="824390"/>
            <a:ext cx="10391775" cy="584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3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5401128"/>
            <a:ext cx="10691813" cy="20882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7" name="직사각형 6"/>
          <p:cNvSpPr/>
          <p:nvPr/>
        </p:nvSpPr>
        <p:spPr>
          <a:xfrm>
            <a:off x="-1" y="5603860"/>
            <a:ext cx="10691813" cy="124459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ABC72-6FC7-382A-3338-FD10B5A05287}"/>
              </a:ext>
            </a:extLst>
          </p:cNvPr>
          <p:cNvSpPr txBox="1"/>
          <p:nvPr/>
        </p:nvSpPr>
        <p:spPr>
          <a:xfrm>
            <a:off x="4075187" y="2414168"/>
            <a:ext cx="2543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감사합니다</a:t>
            </a:r>
            <a:endParaRPr lang="en-US" altLang="ko-KR" sz="36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Q&amp;A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707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19D363BC-F7D1-7D52-FF58-EB3BCA518A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3"/>
          <a:stretch/>
        </p:blipFill>
        <p:spPr>
          <a:xfrm>
            <a:off x="5766850" y="819677"/>
            <a:ext cx="4949244" cy="603832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DD81592-4737-F748-749D-AB99F0C01245}"/>
              </a:ext>
            </a:extLst>
          </p:cNvPr>
          <p:cNvSpPr txBox="1"/>
          <p:nvPr/>
        </p:nvSpPr>
        <p:spPr>
          <a:xfrm>
            <a:off x="773188" y="2283606"/>
            <a:ext cx="880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2626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01</a:t>
            </a:r>
            <a:endParaRPr lang="ko-KR" altLang="en-US" sz="3600" b="1" dirty="0">
              <a:solidFill>
                <a:srgbClr val="26262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8B5CF2-28F5-C135-8FF4-7975FF520629}"/>
              </a:ext>
            </a:extLst>
          </p:cNvPr>
          <p:cNvSpPr txBox="1"/>
          <p:nvPr/>
        </p:nvSpPr>
        <p:spPr>
          <a:xfrm>
            <a:off x="1514974" y="2345198"/>
            <a:ext cx="4158610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분석계획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77C91A-85E4-B297-4E44-57CA043C692E}"/>
              </a:ext>
            </a:extLst>
          </p:cNvPr>
          <p:cNvSpPr txBox="1"/>
          <p:nvPr/>
        </p:nvSpPr>
        <p:spPr>
          <a:xfrm>
            <a:off x="773188" y="2929420"/>
            <a:ext cx="787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2626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02</a:t>
            </a:r>
            <a:endParaRPr lang="ko-KR" altLang="en-US" sz="3600" b="1" dirty="0">
              <a:solidFill>
                <a:srgbClr val="26262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B8FD79-CCAB-5C00-F918-A6FBF97A13D9}"/>
              </a:ext>
            </a:extLst>
          </p:cNvPr>
          <p:cNvSpPr txBox="1"/>
          <p:nvPr/>
        </p:nvSpPr>
        <p:spPr>
          <a:xfrm>
            <a:off x="1514973" y="3005863"/>
            <a:ext cx="4158610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분석결과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18A0C6-DCFB-4DC1-AF7C-AA9EDC7324F3}"/>
              </a:ext>
            </a:extLst>
          </p:cNvPr>
          <p:cNvSpPr txBox="1"/>
          <p:nvPr/>
        </p:nvSpPr>
        <p:spPr>
          <a:xfrm>
            <a:off x="773187" y="3581132"/>
            <a:ext cx="880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2626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CABC5C-62BC-A1AD-F05B-4385DD41ABBE}"/>
              </a:ext>
            </a:extLst>
          </p:cNvPr>
          <p:cNvSpPr txBox="1"/>
          <p:nvPr/>
        </p:nvSpPr>
        <p:spPr>
          <a:xfrm>
            <a:off x="1514973" y="3666529"/>
            <a:ext cx="4158610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개선안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496DD26-318D-785F-BFFC-3B1D703ADDDC}"/>
              </a:ext>
            </a:extLst>
          </p:cNvPr>
          <p:cNvCxnSpPr/>
          <p:nvPr/>
        </p:nvCxnSpPr>
        <p:spPr>
          <a:xfrm>
            <a:off x="1610661" y="2812743"/>
            <a:ext cx="3081389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3C3401D-4DA0-A5DB-8D13-C6C2ABDF800A}"/>
              </a:ext>
            </a:extLst>
          </p:cNvPr>
          <p:cNvCxnSpPr/>
          <p:nvPr/>
        </p:nvCxnSpPr>
        <p:spPr>
          <a:xfrm>
            <a:off x="1610661" y="3470843"/>
            <a:ext cx="3081389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EE53FED-405D-3265-3DBA-D96250A4B85E}"/>
              </a:ext>
            </a:extLst>
          </p:cNvPr>
          <p:cNvCxnSpPr/>
          <p:nvPr/>
        </p:nvCxnSpPr>
        <p:spPr>
          <a:xfrm>
            <a:off x="1610659" y="4128943"/>
            <a:ext cx="3081389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4AE4EFD-466A-FBCA-8D0E-8ACF9F64331B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목차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912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ECB986-E5AF-45B5-8814-F66448FF3F96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01.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분석계획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표 3">
            <a:extLst>
              <a:ext uri="{FF2B5EF4-FFF2-40B4-BE49-F238E27FC236}">
                <a16:creationId xmlns:a16="http://schemas.microsoft.com/office/drawing/2014/main" id="{F40A3440-E5C9-C988-3FDC-DA12E5673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557110"/>
              </p:ext>
            </p:extLst>
          </p:nvPr>
        </p:nvGraphicFramePr>
        <p:xfrm>
          <a:off x="304800" y="1006728"/>
          <a:ext cx="10082213" cy="173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4470">
                  <a:extLst>
                    <a:ext uri="{9D8B030D-6E8A-4147-A177-3AD203B41FA5}">
                      <a16:colId xmlns:a16="http://schemas.microsoft.com/office/drawing/2014/main" val="2757879892"/>
                    </a:ext>
                  </a:extLst>
                </a:gridCol>
                <a:gridCol w="2231720">
                  <a:extLst>
                    <a:ext uri="{9D8B030D-6E8A-4147-A177-3AD203B41FA5}">
                      <a16:colId xmlns:a16="http://schemas.microsoft.com/office/drawing/2014/main" val="1310040278"/>
                    </a:ext>
                  </a:extLst>
                </a:gridCol>
                <a:gridCol w="2617449">
                  <a:extLst>
                    <a:ext uri="{9D8B030D-6E8A-4147-A177-3AD203B41FA5}">
                      <a16:colId xmlns:a16="http://schemas.microsoft.com/office/drawing/2014/main" val="4213678492"/>
                    </a:ext>
                  </a:extLst>
                </a:gridCol>
                <a:gridCol w="3448574">
                  <a:extLst>
                    <a:ext uri="{9D8B030D-6E8A-4147-A177-3AD203B41FA5}">
                      <a16:colId xmlns:a16="http://schemas.microsoft.com/office/drawing/2014/main" val="1989415390"/>
                    </a:ext>
                  </a:extLst>
                </a:gridCol>
              </a:tblGrid>
              <a:tr h="2932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분석구분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목적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분석계획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0189" marR="80189" marT="40094" marB="40094" anchor="ctr">
                    <a:solidFill>
                      <a:srgbClr val="0B5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873924"/>
                  </a:ext>
                </a:extLst>
              </a:tr>
              <a:tr h="2932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+mj-lt"/>
                      </a:endParaRPr>
                    </a:p>
                  </a:txBody>
                  <a:tcPr marL="80189" marR="80189" marT="40094" marB="40094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j-lt"/>
                      </a:endParaRPr>
                    </a:p>
                  </a:txBody>
                  <a:tcPr marL="80189" marR="80189" marT="40094" marB="400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분석방법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분석내용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35798"/>
                  </a:ext>
                </a:extLst>
              </a:tr>
              <a:tr h="28715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+mj-lt"/>
                        </a:rPr>
                        <a:t>탐색적 데이터 분석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변수의 분포 특성 확인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히스토그램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j-lt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Box plot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투입에너지 등 연속형 변수에 대한 분포 확인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117494"/>
                  </a:ext>
                </a:extLst>
              </a:tr>
              <a:tr h="2871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+mj-lt"/>
                      </a:endParaRP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j-lt"/>
                      </a:endParaRP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Pie chart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j-lt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Bar plot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범주형 변수에 대한 비율 확인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074709"/>
                  </a:ext>
                </a:extLst>
              </a:tr>
              <a:tr h="2871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+mj-lt"/>
                      </a:endParaRP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변수 상관관계 확인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Pair plot,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히트맵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변수 간 선형성 및 상관관계 파악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146986"/>
                  </a:ext>
                </a:extLst>
              </a:tr>
              <a:tr h="2871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+mj-lt"/>
                      </a:endParaRP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이상치 확인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Box plot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각 공정별 변수들의 분포 및 이상치 확인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446138"/>
                  </a:ext>
                </a:extLst>
              </a:tr>
            </a:tbl>
          </a:graphicData>
        </a:graphic>
      </p:graphicFrame>
      <p:graphicFrame>
        <p:nvGraphicFramePr>
          <p:cNvPr id="44" name="표 15">
            <a:extLst>
              <a:ext uri="{FF2B5EF4-FFF2-40B4-BE49-F238E27FC236}">
                <a16:creationId xmlns:a16="http://schemas.microsoft.com/office/drawing/2014/main" id="{9EA17182-44CD-1D40-661C-A0A115931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410784"/>
              </p:ext>
            </p:extLst>
          </p:nvPr>
        </p:nvGraphicFramePr>
        <p:xfrm>
          <a:off x="304800" y="3244124"/>
          <a:ext cx="5041106" cy="3385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369">
                  <a:extLst>
                    <a:ext uri="{9D8B030D-6E8A-4147-A177-3AD203B41FA5}">
                      <a16:colId xmlns:a16="http://schemas.microsoft.com/office/drawing/2014/main" val="40046727"/>
                    </a:ext>
                  </a:extLst>
                </a:gridCol>
                <a:gridCol w="1069173">
                  <a:extLst>
                    <a:ext uri="{9D8B030D-6E8A-4147-A177-3AD203B41FA5}">
                      <a16:colId xmlns:a16="http://schemas.microsoft.com/office/drawing/2014/main" val="2390910010"/>
                    </a:ext>
                  </a:extLst>
                </a:gridCol>
                <a:gridCol w="2291564">
                  <a:extLst>
                    <a:ext uri="{9D8B030D-6E8A-4147-A177-3AD203B41FA5}">
                      <a16:colId xmlns:a16="http://schemas.microsoft.com/office/drawing/2014/main" val="319231036"/>
                    </a:ext>
                  </a:extLst>
                </a:gridCol>
              </a:tblGrid>
              <a:tr h="834229"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안정</a:t>
                      </a:r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불안정 공정에 </a:t>
                      </a:r>
                      <a:endParaRPr lang="en-US" altLang="en-US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따른 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</a:rPr>
                        <a:t>불량률 </a:t>
                      </a:r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차이 검정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관리도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Path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별 공정의 안정성 확인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8526805"/>
                  </a:ext>
                </a:extLst>
              </a:tr>
              <a:tr h="919097">
                <a:tc vMerge="1"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카이제곱검정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불안정한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path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 안정한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path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불량품 수 차이 검정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025383"/>
                  </a:ext>
                </a:extLst>
              </a:tr>
              <a:tr h="834229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공정 부하에 따른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불량률 차이 검정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barplot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Path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별 공정의 부하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생산량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확인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4372950"/>
                  </a:ext>
                </a:extLst>
              </a:tr>
              <a:tr h="7977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 proportion test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공정 부하에 따른 불량률 차이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검정 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099457"/>
                  </a:ext>
                </a:extLst>
              </a:tr>
            </a:tbl>
          </a:graphicData>
        </a:graphic>
      </p:graphicFrame>
      <p:graphicFrame>
        <p:nvGraphicFramePr>
          <p:cNvPr id="46" name="표 15">
            <a:extLst>
              <a:ext uri="{FF2B5EF4-FFF2-40B4-BE49-F238E27FC236}">
                <a16:creationId xmlns:a16="http://schemas.microsoft.com/office/drawing/2014/main" id="{5564D5CA-F064-B8BE-A7FD-7C64F95EA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666700"/>
              </p:ext>
            </p:extLst>
          </p:nvPr>
        </p:nvGraphicFramePr>
        <p:xfrm>
          <a:off x="5472845" y="3245263"/>
          <a:ext cx="4914168" cy="3448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828">
                  <a:extLst>
                    <a:ext uri="{9D8B030D-6E8A-4147-A177-3AD203B41FA5}">
                      <a16:colId xmlns:a16="http://schemas.microsoft.com/office/drawing/2014/main" val="40046727"/>
                    </a:ext>
                  </a:extLst>
                </a:gridCol>
                <a:gridCol w="618522">
                  <a:extLst>
                    <a:ext uri="{9D8B030D-6E8A-4147-A177-3AD203B41FA5}">
                      <a16:colId xmlns:a16="http://schemas.microsoft.com/office/drawing/2014/main" val="990654106"/>
                    </a:ext>
                  </a:extLst>
                </a:gridCol>
                <a:gridCol w="960625">
                  <a:extLst>
                    <a:ext uri="{9D8B030D-6E8A-4147-A177-3AD203B41FA5}">
                      <a16:colId xmlns:a16="http://schemas.microsoft.com/office/drawing/2014/main" val="2390910010"/>
                    </a:ext>
                  </a:extLst>
                </a:gridCol>
                <a:gridCol w="2302193">
                  <a:extLst>
                    <a:ext uri="{9D8B030D-6E8A-4147-A177-3AD203B41FA5}">
                      <a16:colId xmlns:a16="http://schemas.microsoft.com/office/drawing/2014/main" val="319231036"/>
                    </a:ext>
                  </a:extLst>
                </a:gridCol>
              </a:tblGrid>
              <a:tr h="409336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변수별 불량에 대한 차이 검정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연속형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Boxplot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불량과 양품의 분포 차이 시각화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최적구간 선정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8526805"/>
                  </a:ext>
                </a:extLst>
              </a:tr>
              <a:tr h="794269">
                <a:tc vMerge="1">
                  <a:txBody>
                    <a:bodyPr/>
                    <a:lstStyle/>
                    <a:p>
                      <a:endParaRPr lang="ko-Kore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0" dirty="0">
                          <a:solidFill>
                            <a:schemeClr val="tx1"/>
                          </a:solidFill>
                        </a:rPr>
                        <a:t>연속형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Mann-Whitney U test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특정 변수의 데이터가 정규성을 만족하지 않을 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불량에 대한 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영향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비모수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검정 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4372950"/>
                  </a:ext>
                </a:extLst>
              </a:tr>
              <a:tr h="529519">
                <a:tc vMerge="1">
                  <a:txBody>
                    <a:bodyPr/>
                    <a:lstStyle/>
                    <a:p>
                      <a:endParaRPr lang="ko-Kore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범주형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히트맵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카이제곱검정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범주형 변수의 불량에 대한 영향 검정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8360255"/>
                  </a:ext>
                </a:extLst>
              </a:tr>
              <a:tr h="163333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불량</a:t>
                      </a:r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양품 </a:t>
                      </a:r>
                      <a:endParaRPr lang="en-US" altLang="ko-Kore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분류 모델 개발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Decision Tree, Random Forest, Gradient Boosting, 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XGBoost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Neural Network,</a:t>
                      </a:r>
                    </a:p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SVM, KNN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Decision Tree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최적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Hyper Parameter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설정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분류 모델들의 성능 비교 후 </a:t>
                      </a:r>
                      <a:b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최적 모델 선정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marR="0" lvl="0" indent="-17145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주요변수 파악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95713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62D2A6D6-BFB7-1E97-EBCF-F3DAB9B80229}"/>
              </a:ext>
            </a:extLst>
          </p:cNvPr>
          <p:cNvSpPr/>
          <p:nvPr/>
        </p:nvSpPr>
        <p:spPr>
          <a:xfrm>
            <a:off x="304800" y="2848124"/>
            <a:ext cx="5041106" cy="39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/>
              <a:t>1</a:t>
            </a:r>
            <a:r>
              <a:rPr kumimoji="1" lang="en-US" altLang="ko-KR" sz="1400" b="1" dirty="0"/>
              <a:t>. </a:t>
            </a:r>
            <a:r>
              <a:rPr kumimoji="1" lang="ko-KR" altLang="en-US" sz="1400" b="1" dirty="0"/>
              <a:t>공정 흐름 최적화</a:t>
            </a:r>
            <a:endParaRPr kumimoji="1" lang="ko-Kore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23C0E71-4CDA-9BF1-567B-84A40D05536D}"/>
              </a:ext>
            </a:extLst>
          </p:cNvPr>
          <p:cNvSpPr/>
          <p:nvPr/>
        </p:nvSpPr>
        <p:spPr>
          <a:xfrm>
            <a:off x="5472845" y="2848124"/>
            <a:ext cx="4914168" cy="39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/>
              <a:t>2</a:t>
            </a:r>
            <a:r>
              <a:rPr kumimoji="1" lang="en-US" altLang="ko-KR" sz="1400" b="1" dirty="0"/>
              <a:t>. </a:t>
            </a:r>
            <a:r>
              <a:rPr kumimoji="1" lang="ko-KR" altLang="en-US" sz="1400" b="1" dirty="0"/>
              <a:t>공정 변수 최적화</a:t>
            </a:r>
            <a:endParaRPr kumimoji="1" lang="ko-Kore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26428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ECB986-E5AF-45B5-8814-F66448FF3F96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02.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분석결과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793812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7896005-E81E-81B1-E118-899BE9BFD608}"/>
              </a:ext>
            </a:extLst>
          </p:cNvPr>
          <p:cNvSpPr txBox="1"/>
          <p:nvPr/>
        </p:nvSpPr>
        <p:spPr>
          <a:xfrm>
            <a:off x="10410825" y="7096526"/>
            <a:ext cx="2714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A1F10E6-18BB-AE59-C68C-F9B007D0D8D9}"/>
              </a:ext>
            </a:extLst>
          </p:cNvPr>
          <p:cNvSpPr txBox="1"/>
          <p:nvPr/>
        </p:nvSpPr>
        <p:spPr>
          <a:xfrm>
            <a:off x="6950431" y="7908189"/>
            <a:ext cx="3246027" cy="728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1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경로별로 평균 불량률 계산해서 뭐 할지</a:t>
            </a:r>
            <a:endParaRPr lang="en-US" altLang="ko-KR" sz="1100" b="1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100" b="1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핵심메세지</a:t>
            </a:r>
            <a:r>
              <a:rPr lang="ko-KR" altLang="en-US" sz="11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작성</a:t>
            </a:r>
            <a:endParaRPr lang="en-US" altLang="ko-KR" sz="1100" b="1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endParaRPr lang="en-US" altLang="ko-KR" sz="1100" b="1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CCE2DA-C2C9-1B00-809E-8C36ADB9F4F6}"/>
              </a:ext>
            </a:extLst>
          </p:cNvPr>
          <p:cNvGrpSpPr/>
          <p:nvPr/>
        </p:nvGrpSpPr>
        <p:grpSpPr>
          <a:xfrm>
            <a:off x="304800" y="1499994"/>
            <a:ext cx="10082213" cy="4922839"/>
            <a:chOff x="304800" y="1302796"/>
            <a:chExt cx="10082213" cy="4761392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3EB532D-175F-61CC-4BB9-EC4FAC4E8D72}"/>
                </a:ext>
              </a:extLst>
            </p:cNvPr>
            <p:cNvSpPr/>
            <p:nvPr/>
          </p:nvSpPr>
          <p:spPr>
            <a:xfrm>
              <a:off x="304800" y="1312957"/>
              <a:ext cx="10082213" cy="4751231"/>
            </a:xfrm>
            <a:prstGeom prst="rect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5D660ED-EA76-0BDF-C10B-FE6CEF3152EE}"/>
                </a:ext>
              </a:extLst>
            </p:cNvPr>
            <p:cNvSpPr/>
            <p:nvPr/>
          </p:nvSpPr>
          <p:spPr>
            <a:xfrm>
              <a:off x="304800" y="1302796"/>
              <a:ext cx="10082213" cy="3708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rgbClr val="244C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bg1"/>
                  </a:solidFill>
                </a:rPr>
                <a:t>공정흐름 조합에 따른 불량률 차이 계산</a:t>
              </a: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D51C13F-2457-EFB7-392D-3241B5AEAED5}"/>
                </a:ext>
              </a:extLst>
            </p:cNvPr>
            <p:cNvGrpSpPr/>
            <p:nvPr/>
          </p:nvGrpSpPr>
          <p:grpSpPr>
            <a:xfrm>
              <a:off x="702518" y="1961707"/>
              <a:ext cx="9493940" cy="2621303"/>
              <a:chOff x="2240951" y="2007517"/>
              <a:chExt cx="6169769" cy="1483352"/>
            </a:xfrm>
          </p:grpSpPr>
          <p:sp>
            <p:nvSpPr>
              <p:cNvPr id="87" name="원통형 86">
                <a:extLst>
                  <a:ext uri="{FF2B5EF4-FFF2-40B4-BE49-F238E27FC236}">
                    <a16:creationId xmlns:a16="http://schemas.microsoft.com/office/drawing/2014/main" id="{8FB74C7A-FDC6-EBEE-D3BB-00CF46A4E8AB}"/>
                  </a:ext>
                </a:extLst>
              </p:cNvPr>
              <p:cNvSpPr/>
              <p:nvPr/>
            </p:nvSpPr>
            <p:spPr>
              <a:xfrm>
                <a:off x="3246127" y="2689023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C2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8" name="원통형 87">
                <a:extLst>
                  <a:ext uri="{FF2B5EF4-FFF2-40B4-BE49-F238E27FC236}">
                    <a16:creationId xmlns:a16="http://schemas.microsoft.com/office/drawing/2014/main" id="{099D2444-FF7F-4FA3-E247-26D247C58F03}"/>
                  </a:ext>
                </a:extLst>
              </p:cNvPr>
              <p:cNvSpPr/>
              <p:nvPr/>
            </p:nvSpPr>
            <p:spPr>
              <a:xfrm>
                <a:off x="3246128" y="2201044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C1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9" name="원통형 88">
                <a:extLst>
                  <a:ext uri="{FF2B5EF4-FFF2-40B4-BE49-F238E27FC236}">
                    <a16:creationId xmlns:a16="http://schemas.microsoft.com/office/drawing/2014/main" id="{34371CC7-A0F4-0A90-8507-DEC8F47B660C}"/>
                  </a:ext>
                </a:extLst>
              </p:cNvPr>
              <p:cNvSpPr/>
              <p:nvPr/>
            </p:nvSpPr>
            <p:spPr>
              <a:xfrm>
                <a:off x="3246126" y="3177002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C3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B8B7A85-2ACE-8C04-2C2F-AFEFE04B6031}"/>
                  </a:ext>
                </a:extLst>
              </p:cNvPr>
              <p:cNvSpPr txBox="1"/>
              <p:nvPr/>
            </p:nvSpPr>
            <p:spPr>
              <a:xfrm>
                <a:off x="3053911" y="2007517"/>
                <a:ext cx="9569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>
                    <a:latin typeface="+mj-lt"/>
                  </a:rPr>
                  <a:t>Oxidation</a:t>
                </a:r>
                <a:endParaRPr lang="ko-KR" altLang="en-US" sz="1100" b="1" dirty="0">
                  <a:latin typeface="+mj-lt"/>
                </a:endParaRPr>
              </a:p>
            </p:txBody>
          </p:sp>
          <p:sp>
            <p:nvSpPr>
              <p:cNvPr id="91" name="원통형 90">
                <a:extLst>
                  <a:ext uri="{FF2B5EF4-FFF2-40B4-BE49-F238E27FC236}">
                    <a16:creationId xmlns:a16="http://schemas.microsoft.com/office/drawing/2014/main" id="{00E45F3A-4929-4E7E-D02E-544A3DEC912B}"/>
                  </a:ext>
                </a:extLst>
              </p:cNvPr>
              <p:cNvSpPr/>
              <p:nvPr/>
            </p:nvSpPr>
            <p:spPr>
              <a:xfrm>
                <a:off x="4362672" y="2689023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C2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92" name="원통형 91">
                <a:extLst>
                  <a:ext uri="{FF2B5EF4-FFF2-40B4-BE49-F238E27FC236}">
                    <a16:creationId xmlns:a16="http://schemas.microsoft.com/office/drawing/2014/main" id="{09B21056-DA60-EC44-CBB2-B4F612BA3307}"/>
                  </a:ext>
                </a:extLst>
              </p:cNvPr>
              <p:cNvSpPr/>
              <p:nvPr/>
            </p:nvSpPr>
            <p:spPr>
              <a:xfrm>
                <a:off x="4362673" y="2201044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C1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93" name="원통형 92">
                <a:extLst>
                  <a:ext uri="{FF2B5EF4-FFF2-40B4-BE49-F238E27FC236}">
                    <a16:creationId xmlns:a16="http://schemas.microsoft.com/office/drawing/2014/main" id="{C45DDFAB-C109-DD1D-32D3-60C2D028CD51}"/>
                  </a:ext>
                </a:extLst>
              </p:cNvPr>
              <p:cNvSpPr/>
              <p:nvPr/>
            </p:nvSpPr>
            <p:spPr>
              <a:xfrm>
                <a:off x="4362671" y="3177002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C3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FCBA304-75FB-CC61-7D7C-41D61D024135}"/>
                  </a:ext>
                </a:extLst>
              </p:cNvPr>
              <p:cNvSpPr txBox="1"/>
              <p:nvPr/>
            </p:nvSpPr>
            <p:spPr>
              <a:xfrm>
                <a:off x="4140534" y="2007520"/>
                <a:ext cx="9569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 err="1">
                    <a:latin typeface="+mj-lt"/>
                  </a:rPr>
                  <a:t>Softbake</a:t>
                </a:r>
                <a:endParaRPr lang="ko-KR" altLang="en-US" sz="1100" b="1" dirty="0">
                  <a:latin typeface="+mj-lt"/>
                </a:endParaRPr>
              </a:p>
            </p:txBody>
          </p:sp>
          <p:sp>
            <p:nvSpPr>
              <p:cNvPr id="95" name="원통형 94">
                <a:extLst>
                  <a:ext uri="{FF2B5EF4-FFF2-40B4-BE49-F238E27FC236}">
                    <a16:creationId xmlns:a16="http://schemas.microsoft.com/office/drawing/2014/main" id="{B7FE3AD8-BBF4-1DA5-FC24-9DCA8AD4A265}"/>
                  </a:ext>
                </a:extLst>
              </p:cNvPr>
              <p:cNvSpPr/>
              <p:nvPr/>
            </p:nvSpPr>
            <p:spPr>
              <a:xfrm>
                <a:off x="5449295" y="2689023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C2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97" name="원통형 96">
                <a:extLst>
                  <a:ext uri="{FF2B5EF4-FFF2-40B4-BE49-F238E27FC236}">
                    <a16:creationId xmlns:a16="http://schemas.microsoft.com/office/drawing/2014/main" id="{C83C441F-16FD-A152-0F42-DE1105C3C182}"/>
                  </a:ext>
                </a:extLst>
              </p:cNvPr>
              <p:cNvSpPr/>
              <p:nvPr/>
            </p:nvSpPr>
            <p:spPr>
              <a:xfrm>
                <a:off x="5449296" y="2201044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C1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99" name="원통형 98">
                <a:extLst>
                  <a:ext uri="{FF2B5EF4-FFF2-40B4-BE49-F238E27FC236}">
                    <a16:creationId xmlns:a16="http://schemas.microsoft.com/office/drawing/2014/main" id="{82E46FAE-5DAF-8240-0D2D-A87C47992872}"/>
                  </a:ext>
                </a:extLst>
              </p:cNvPr>
              <p:cNvSpPr/>
              <p:nvPr/>
            </p:nvSpPr>
            <p:spPr>
              <a:xfrm>
                <a:off x="5449294" y="3177002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C3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7DA89F25-444D-65CA-E736-CD758A6B96E2}"/>
                  </a:ext>
                </a:extLst>
              </p:cNvPr>
              <p:cNvSpPr txBox="1"/>
              <p:nvPr/>
            </p:nvSpPr>
            <p:spPr>
              <a:xfrm>
                <a:off x="5173824" y="2007520"/>
                <a:ext cx="106365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>
                    <a:latin typeface="+mj-lt"/>
                  </a:rPr>
                  <a:t>Lithography</a:t>
                </a:r>
                <a:endParaRPr lang="ko-KR" altLang="en-US" sz="1100" b="1" dirty="0">
                  <a:latin typeface="+mj-lt"/>
                </a:endParaRPr>
              </a:p>
            </p:txBody>
          </p:sp>
          <p:sp>
            <p:nvSpPr>
              <p:cNvPr id="117" name="원통형 116">
                <a:extLst>
                  <a:ext uri="{FF2B5EF4-FFF2-40B4-BE49-F238E27FC236}">
                    <a16:creationId xmlns:a16="http://schemas.microsoft.com/office/drawing/2014/main" id="{D9372185-8676-CF89-9901-DCDD52E092A5}"/>
                  </a:ext>
                </a:extLst>
              </p:cNvPr>
              <p:cNvSpPr/>
              <p:nvPr/>
            </p:nvSpPr>
            <p:spPr>
              <a:xfrm>
                <a:off x="6535918" y="2689023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C2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18" name="원통형 117">
                <a:extLst>
                  <a:ext uri="{FF2B5EF4-FFF2-40B4-BE49-F238E27FC236}">
                    <a16:creationId xmlns:a16="http://schemas.microsoft.com/office/drawing/2014/main" id="{C961A295-080A-7AD2-62C1-8415CF9C9D25}"/>
                  </a:ext>
                </a:extLst>
              </p:cNvPr>
              <p:cNvSpPr/>
              <p:nvPr/>
            </p:nvSpPr>
            <p:spPr>
              <a:xfrm>
                <a:off x="6535919" y="2201044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C1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0" name="원통형 119">
                <a:extLst>
                  <a:ext uri="{FF2B5EF4-FFF2-40B4-BE49-F238E27FC236}">
                    <a16:creationId xmlns:a16="http://schemas.microsoft.com/office/drawing/2014/main" id="{715139C2-3D20-96AC-D586-6A656C88787A}"/>
                  </a:ext>
                </a:extLst>
              </p:cNvPr>
              <p:cNvSpPr/>
              <p:nvPr/>
            </p:nvSpPr>
            <p:spPr>
              <a:xfrm>
                <a:off x="6535917" y="3177002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C3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2156781-8E45-2027-CB62-67A545CA40F4}"/>
                  </a:ext>
                </a:extLst>
              </p:cNvPr>
              <p:cNvSpPr txBox="1"/>
              <p:nvPr/>
            </p:nvSpPr>
            <p:spPr>
              <a:xfrm>
                <a:off x="6313780" y="2007520"/>
                <a:ext cx="9569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>
                    <a:latin typeface="+mj-lt"/>
                  </a:rPr>
                  <a:t>Etching</a:t>
                </a:r>
                <a:endParaRPr lang="ko-KR" altLang="en-US" sz="1100" b="1" dirty="0">
                  <a:latin typeface="+mj-lt"/>
                </a:endParaRPr>
              </a:p>
            </p:txBody>
          </p:sp>
          <p:sp>
            <p:nvSpPr>
              <p:cNvPr id="122" name="원통형 121">
                <a:extLst>
                  <a:ext uri="{FF2B5EF4-FFF2-40B4-BE49-F238E27FC236}">
                    <a16:creationId xmlns:a16="http://schemas.microsoft.com/office/drawing/2014/main" id="{796FC612-1A15-CA5A-A90C-0F212ECCEEF1}"/>
                  </a:ext>
                </a:extLst>
              </p:cNvPr>
              <p:cNvSpPr/>
              <p:nvPr/>
            </p:nvSpPr>
            <p:spPr>
              <a:xfrm>
                <a:off x="7622542" y="2689023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C2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3" name="원통형 122">
                <a:extLst>
                  <a:ext uri="{FF2B5EF4-FFF2-40B4-BE49-F238E27FC236}">
                    <a16:creationId xmlns:a16="http://schemas.microsoft.com/office/drawing/2014/main" id="{82CF452F-97AC-C3D4-391B-B27B9169CB7B}"/>
                  </a:ext>
                </a:extLst>
              </p:cNvPr>
              <p:cNvSpPr/>
              <p:nvPr/>
            </p:nvSpPr>
            <p:spPr>
              <a:xfrm>
                <a:off x="7622543" y="2201044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C1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원통형 123">
                <a:extLst>
                  <a:ext uri="{FF2B5EF4-FFF2-40B4-BE49-F238E27FC236}">
                    <a16:creationId xmlns:a16="http://schemas.microsoft.com/office/drawing/2014/main" id="{49CC7957-3845-8EE5-99E9-9B242FF596BA}"/>
                  </a:ext>
                </a:extLst>
              </p:cNvPr>
              <p:cNvSpPr/>
              <p:nvPr/>
            </p:nvSpPr>
            <p:spPr>
              <a:xfrm>
                <a:off x="7622541" y="3177002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C3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F3965B2-5C6C-B639-B2A3-FA8DA9A056B2}"/>
                  </a:ext>
                </a:extLst>
              </p:cNvPr>
              <p:cNvSpPr txBox="1"/>
              <p:nvPr/>
            </p:nvSpPr>
            <p:spPr>
              <a:xfrm>
                <a:off x="7347069" y="2007520"/>
                <a:ext cx="106365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>
                    <a:latin typeface="+mj-lt"/>
                  </a:rPr>
                  <a:t>Implantation</a:t>
                </a:r>
                <a:endParaRPr lang="ko-KR" altLang="en-US" sz="1100" b="1" dirty="0">
                  <a:latin typeface="+mj-lt"/>
                </a:endParaRPr>
              </a:p>
            </p:txBody>
          </p:sp>
          <p:cxnSp>
            <p:nvCxnSpPr>
              <p:cNvPr id="126" name="직선 화살표 연결선 125">
                <a:extLst>
                  <a:ext uri="{FF2B5EF4-FFF2-40B4-BE49-F238E27FC236}">
                    <a16:creationId xmlns:a16="http://schemas.microsoft.com/office/drawing/2014/main" id="{7E5B6822-01FE-2465-EB01-599E31241298}"/>
                  </a:ext>
                </a:extLst>
              </p:cNvPr>
              <p:cNvCxnSpPr>
                <a:stCxn id="88" idx="4"/>
                <a:endCxn id="91" idx="2"/>
              </p:cNvCxnSpPr>
              <p:nvPr/>
            </p:nvCxnSpPr>
            <p:spPr>
              <a:xfrm>
                <a:off x="3758841" y="2357978"/>
                <a:ext cx="603831" cy="487979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98B07541-8AB0-A565-D312-0B10943BB6C4}"/>
                  </a:ext>
                </a:extLst>
              </p:cNvPr>
              <p:cNvCxnSpPr>
                <a:stCxn id="91" idx="4"/>
                <a:endCxn id="95" idx="2"/>
              </p:cNvCxnSpPr>
              <p:nvPr/>
            </p:nvCxnSpPr>
            <p:spPr>
              <a:xfrm>
                <a:off x="4875385" y="2845957"/>
                <a:ext cx="573910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DDF72D47-D947-0103-7931-9ECD4F1BEDD8}"/>
                  </a:ext>
                </a:extLst>
              </p:cNvPr>
              <p:cNvCxnSpPr>
                <a:stCxn id="95" idx="4"/>
                <a:endCxn id="120" idx="2"/>
              </p:cNvCxnSpPr>
              <p:nvPr/>
            </p:nvCxnSpPr>
            <p:spPr>
              <a:xfrm>
                <a:off x="5962008" y="2845957"/>
                <a:ext cx="573909" cy="487979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화살표 연결선 148">
                <a:extLst>
                  <a:ext uri="{FF2B5EF4-FFF2-40B4-BE49-F238E27FC236}">
                    <a16:creationId xmlns:a16="http://schemas.microsoft.com/office/drawing/2014/main" id="{4285E456-40A0-266A-1B51-399912B28173}"/>
                  </a:ext>
                </a:extLst>
              </p:cNvPr>
              <p:cNvCxnSpPr>
                <a:stCxn id="120" idx="4"/>
                <a:endCxn id="124" idx="2"/>
              </p:cNvCxnSpPr>
              <p:nvPr/>
            </p:nvCxnSpPr>
            <p:spPr>
              <a:xfrm>
                <a:off x="7048630" y="3333936"/>
                <a:ext cx="573911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543BE3E5-3710-78BA-321C-9ADF220C2309}"/>
                  </a:ext>
                </a:extLst>
              </p:cNvPr>
              <p:cNvGrpSpPr/>
              <p:nvPr/>
            </p:nvGrpSpPr>
            <p:grpSpPr>
              <a:xfrm>
                <a:off x="2240951" y="2512345"/>
                <a:ext cx="555183" cy="659271"/>
                <a:chOff x="1177748" y="2495523"/>
                <a:chExt cx="809227" cy="659271"/>
              </a:xfrm>
            </p:grpSpPr>
            <p:grpSp>
              <p:nvGrpSpPr>
                <p:cNvPr id="163" name="그룹 162">
                  <a:extLst>
                    <a:ext uri="{FF2B5EF4-FFF2-40B4-BE49-F238E27FC236}">
                      <a16:creationId xmlns:a16="http://schemas.microsoft.com/office/drawing/2014/main" id="{E1634B63-EA86-867E-494E-4E836DD827D1}"/>
                    </a:ext>
                  </a:extLst>
                </p:cNvPr>
                <p:cNvGrpSpPr/>
                <p:nvPr/>
              </p:nvGrpSpPr>
              <p:grpSpPr>
                <a:xfrm>
                  <a:off x="1177748" y="2840926"/>
                  <a:ext cx="809227" cy="313868"/>
                  <a:chOff x="1579190" y="2471441"/>
                  <a:chExt cx="625203" cy="625203"/>
                </a:xfrm>
              </p:grpSpPr>
              <p:pic>
                <p:nvPicPr>
                  <p:cNvPr id="173" name="그림 172">
                    <a:extLst>
                      <a:ext uri="{FF2B5EF4-FFF2-40B4-BE49-F238E27FC236}">
                        <a16:creationId xmlns:a16="http://schemas.microsoft.com/office/drawing/2014/main" id="{0FB10EE4-9D67-12AE-6D14-AE82AF1ECA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alphaModFix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427" t="6340" r="18207" b="9556"/>
                  <a:stretch>
                    <a:fillRect/>
                  </a:stretch>
                </p:blipFill>
                <p:spPr bwMode="auto">
                  <a:xfrm>
                    <a:off x="1579190" y="2471441"/>
                    <a:ext cx="625203" cy="625203"/>
                  </a:xfrm>
                  <a:custGeom>
                    <a:avLst/>
                    <a:gdLst>
                      <a:gd name="connsiteX0" fmla="*/ 659301 w 1318602"/>
                      <a:gd name="connsiteY0" fmla="*/ 0 h 1318602"/>
                      <a:gd name="connsiteX1" fmla="*/ 1318602 w 1318602"/>
                      <a:gd name="connsiteY1" fmla="*/ 659301 h 1318602"/>
                      <a:gd name="connsiteX2" fmla="*/ 659301 w 1318602"/>
                      <a:gd name="connsiteY2" fmla="*/ 1318602 h 1318602"/>
                      <a:gd name="connsiteX3" fmla="*/ 0 w 1318602"/>
                      <a:gd name="connsiteY3" fmla="*/ 659301 h 1318602"/>
                      <a:gd name="connsiteX4" fmla="*/ 659301 w 1318602"/>
                      <a:gd name="connsiteY4" fmla="*/ 0 h 1318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8602" h="1318602">
                        <a:moveTo>
                          <a:pt x="659301" y="0"/>
                        </a:moveTo>
                        <a:cubicBezTo>
                          <a:pt x="1023423" y="0"/>
                          <a:pt x="1318602" y="295179"/>
                          <a:pt x="1318602" y="659301"/>
                        </a:cubicBezTo>
                        <a:cubicBezTo>
                          <a:pt x="1318602" y="1023423"/>
                          <a:pt x="1023423" y="1318602"/>
                          <a:pt x="659301" y="1318602"/>
                        </a:cubicBezTo>
                        <a:cubicBezTo>
                          <a:pt x="295179" y="1318602"/>
                          <a:pt x="0" y="1023423"/>
                          <a:pt x="0" y="659301"/>
                        </a:cubicBezTo>
                        <a:cubicBezTo>
                          <a:pt x="0" y="295179"/>
                          <a:pt x="295179" y="0"/>
                          <a:pt x="659301" y="0"/>
                        </a:cubicBezTo>
                        <a:close/>
                      </a:path>
                    </a:pathLst>
                  </a:cu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4" name="그림 173">
                    <a:extLst>
                      <a:ext uri="{FF2B5EF4-FFF2-40B4-BE49-F238E27FC236}">
                        <a16:creationId xmlns:a16="http://schemas.microsoft.com/office/drawing/2014/main" id="{FA423808-4D1A-458F-AA4C-29BB9D06E7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89070" y="2491203"/>
                    <a:ext cx="605441" cy="60544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그룹 163">
                  <a:extLst>
                    <a:ext uri="{FF2B5EF4-FFF2-40B4-BE49-F238E27FC236}">
                      <a16:creationId xmlns:a16="http://schemas.microsoft.com/office/drawing/2014/main" id="{0670C225-9B3F-8DBB-460C-52BA6327E2A0}"/>
                    </a:ext>
                  </a:extLst>
                </p:cNvPr>
                <p:cNvGrpSpPr/>
                <p:nvPr/>
              </p:nvGrpSpPr>
              <p:grpSpPr>
                <a:xfrm>
                  <a:off x="1177748" y="2669508"/>
                  <a:ext cx="809227" cy="313868"/>
                  <a:chOff x="1579190" y="2471441"/>
                  <a:chExt cx="625203" cy="625203"/>
                </a:xfrm>
              </p:grpSpPr>
              <p:pic>
                <p:nvPicPr>
                  <p:cNvPr id="168" name="그림 167">
                    <a:extLst>
                      <a:ext uri="{FF2B5EF4-FFF2-40B4-BE49-F238E27FC236}">
                        <a16:creationId xmlns:a16="http://schemas.microsoft.com/office/drawing/2014/main" id="{0B7B69E6-3D05-06F4-B9ED-91A8ED6774B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alphaModFix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427" t="6340" r="18207" b="9556"/>
                  <a:stretch>
                    <a:fillRect/>
                  </a:stretch>
                </p:blipFill>
                <p:spPr bwMode="auto">
                  <a:xfrm>
                    <a:off x="1579190" y="2471441"/>
                    <a:ext cx="625203" cy="625203"/>
                  </a:xfrm>
                  <a:custGeom>
                    <a:avLst/>
                    <a:gdLst>
                      <a:gd name="connsiteX0" fmla="*/ 659301 w 1318602"/>
                      <a:gd name="connsiteY0" fmla="*/ 0 h 1318602"/>
                      <a:gd name="connsiteX1" fmla="*/ 1318602 w 1318602"/>
                      <a:gd name="connsiteY1" fmla="*/ 659301 h 1318602"/>
                      <a:gd name="connsiteX2" fmla="*/ 659301 w 1318602"/>
                      <a:gd name="connsiteY2" fmla="*/ 1318602 h 1318602"/>
                      <a:gd name="connsiteX3" fmla="*/ 0 w 1318602"/>
                      <a:gd name="connsiteY3" fmla="*/ 659301 h 1318602"/>
                      <a:gd name="connsiteX4" fmla="*/ 659301 w 1318602"/>
                      <a:gd name="connsiteY4" fmla="*/ 0 h 1318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8602" h="1318602">
                        <a:moveTo>
                          <a:pt x="659301" y="0"/>
                        </a:moveTo>
                        <a:cubicBezTo>
                          <a:pt x="1023423" y="0"/>
                          <a:pt x="1318602" y="295179"/>
                          <a:pt x="1318602" y="659301"/>
                        </a:cubicBezTo>
                        <a:cubicBezTo>
                          <a:pt x="1318602" y="1023423"/>
                          <a:pt x="1023423" y="1318602"/>
                          <a:pt x="659301" y="1318602"/>
                        </a:cubicBezTo>
                        <a:cubicBezTo>
                          <a:pt x="295179" y="1318602"/>
                          <a:pt x="0" y="1023423"/>
                          <a:pt x="0" y="659301"/>
                        </a:cubicBezTo>
                        <a:cubicBezTo>
                          <a:pt x="0" y="295179"/>
                          <a:pt x="295179" y="0"/>
                          <a:pt x="659301" y="0"/>
                        </a:cubicBezTo>
                        <a:close/>
                      </a:path>
                    </a:pathLst>
                  </a:cu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2" name="그림 171">
                    <a:extLst>
                      <a:ext uri="{FF2B5EF4-FFF2-40B4-BE49-F238E27FC236}">
                        <a16:creationId xmlns:a16="http://schemas.microsoft.com/office/drawing/2014/main" id="{986943A1-4D14-BA8A-4968-6D2F07EF4B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89070" y="2491203"/>
                    <a:ext cx="605441" cy="60544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그룹 164">
                  <a:extLst>
                    <a:ext uri="{FF2B5EF4-FFF2-40B4-BE49-F238E27FC236}">
                      <a16:creationId xmlns:a16="http://schemas.microsoft.com/office/drawing/2014/main" id="{3CF642F4-7B32-D70B-D9A6-1C9A57B2A8FB}"/>
                    </a:ext>
                  </a:extLst>
                </p:cNvPr>
                <p:cNvGrpSpPr/>
                <p:nvPr/>
              </p:nvGrpSpPr>
              <p:grpSpPr>
                <a:xfrm>
                  <a:off x="1177748" y="2495523"/>
                  <a:ext cx="809227" cy="316435"/>
                  <a:chOff x="1579190" y="2466328"/>
                  <a:chExt cx="625203" cy="630316"/>
                </a:xfrm>
              </p:grpSpPr>
              <p:pic>
                <p:nvPicPr>
                  <p:cNvPr id="166" name="그림 165">
                    <a:extLst>
                      <a:ext uri="{FF2B5EF4-FFF2-40B4-BE49-F238E27FC236}">
                        <a16:creationId xmlns:a16="http://schemas.microsoft.com/office/drawing/2014/main" id="{4FD9BC1F-2243-AE54-BC6C-0B8E5BC2539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alphaModFix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427" t="6340" r="18207" b="9556"/>
                  <a:stretch>
                    <a:fillRect/>
                  </a:stretch>
                </p:blipFill>
                <p:spPr bwMode="auto">
                  <a:xfrm>
                    <a:off x="1579190" y="2471441"/>
                    <a:ext cx="625203" cy="625203"/>
                  </a:xfrm>
                  <a:custGeom>
                    <a:avLst/>
                    <a:gdLst>
                      <a:gd name="connsiteX0" fmla="*/ 659301 w 1318602"/>
                      <a:gd name="connsiteY0" fmla="*/ 0 h 1318602"/>
                      <a:gd name="connsiteX1" fmla="*/ 1318602 w 1318602"/>
                      <a:gd name="connsiteY1" fmla="*/ 659301 h 1318602"/>
                      <a:gd name="connsiteX2" fmla="*/ 659301 w 1318602"/>
                      <a:gd name="connsiteY2" fmla="*/ 1318602 h 1318602"/>
                      <a:gd name="connsiteX3" fmla="*/ 0 w 1318602"/>
                      <a:gd name="connsiteY3" fmla="*/ 659301 h 1318602"/>
                      <a:gd name="connsiteX4" fmla="*/ 659301 w 1318602"/>
                      <a:gd name="connsiteY4" fmla="*/ 0 h 1318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8602" h="1318602">
                        <a:moveTo>
                          <a:pt x="659301" y="0"/>
                        </a:moveTo>
                        <a:cubicBezTo>
                          <a:pt x="1023423" y="0"/>
                          <a:pt x="1318602" y="295179"/>
                          <a:pt x="1318602" y="659301"/>
                        </a:cubicBezTo>
                        <a:cubicBezTo>
                          <a:pt x="1318602" y="1023423"/>
                          <a:pt x="1023423" y="1318602"/>
                          <a:pt x="659301" y="1318602"/>
                        </a:cubicBezTo>
                        <a:cubicBezTo>
                          <a:pt x="295179" y="1318602"/>
                          <a:pt x="0" y="1023423"/>
                          <a:pt x="0" y="659301"/>
                        </a:cubicBezTo>
                        <a:cubicBezTo>
                          <a:pt x="0" y="295179"/>
                          <a:pt x="295179" y="0"/>
                          <a:pt x="659301" y="0"/>
                        </a:cubicBezTo>
                        <a:close/>
                      </a:path>
                    </a:pathLst>
                  </a:cu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7" name="그림 166">
                    <a:extLst>
                      <a:ext uri="{FF2B5EF4-FFF2-40B4-BE49-F238E27FC236}">
                        <a16:creationId xmlns:a16="http://schemas.microsoft.com/office/drawing/2014/main" id="{224BC1FE-D7F9-75A3-50F8-9722947E69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84920" y="2466328"/>
                    <a:ext cx="605441" cy="605441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151" name="직선 화살표 연결선 150">
                <a:extLst>
                  <a:ext uri="{FF2B5EF4-FFF2-40B4-BE49-F238E27FC236}">
                    <a16:creationId xmlns:a16="http://schemas.microsoft.com/office/drawing/2014/main" id="{2D701EDC-2C77-3BE3-0E25-F5B6A8F984FA}"/>
                  </a:ext>
                </a:extLst>
              </p:cNvPr>
              <p:cNvCxnSpPr>
                <a:stCxn id="87" idx="4"/>
                <a:endCxn id="92" idx="2"/>
              </p:cNvCxnSpPr>
              <p:nvPr/>
            </p:nvCxnSpPr>
            <p:spPr>
              <a:xfrm flipV="1">
                <a:off x="3758840" y="2357978"/>
                <a:ext cx="603833" cy="487979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90575AD5-E51B-A48E-5C2B-653B7CD512D7}"/>
                  </a:ext>
                </a:extLst>
              </p:cNvPr>
              <p:cNvCxnSpPr>
                <a:stCxn id="92" idx="4"/>
                <a:endCxn id="99" idx="2"/>
              </p:cNvCxnSpPr>
              <p:nvPr/>
            </p:nvCxnSpPr>
            <p:spPr>
              <a:xfrm>
                <a:off x="4875386" y="2357978"/>
                <a:ext cx="573908" cy="975958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CA66EB7A-6082-F302-5939-8F754FFE7FA1}"/>
                  </a:ext>
                </a:extLst>
              </p:cNvPr>
              <p:cNvCxnSpPr>
                <a:stCxn id="99" idx="4"/>
                <a:endCxn id="118" idx="2"/>
              </p:cNvCxnSpPr>
              <p:nvPr/>
            </p:nvCxnSpPr>
            <p:spPr>
              <a:xfrm flipV="1">
                <a:off x="5962007" y="2357978"/>
                <a:ext cx="573912" cy="975958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79E3318B-7C78-366D-2B5C-A2B2637BE059}"/>
                  </a:ext>
                </a:extLst>
              </p:cNvPr>
              <p:cNvCxnSpPr>
                <a:stCxn id="118" idx="4"/>
                <a:endCxn id="123" idx="2"/>
              </p:cNvCxnSpPr>
              <p:nvPr/>
            </p:nvCxnSpPr>
            <p:spPr>
              <a:xfrm>
                <a:off x="7048632" y="2357978"/>
                <a:ext cx="573911" cy="0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화살표 연결선 154">
                <a:extLst>
                  <a:ext uri="{FF2B5EF4-FFF2-40B4-BE49-F238E27FC236}">
                    <a16:creationId xmlns:a16="http://schemas.microsoft.com/office/drawing/2014/main" id="{2DB70CD8-155E-B2C0-8D03-776B4C69D31E}"/>
                  </a:ext>
                </a:extLst>
              </p:cNvPr>
              <p:cNvCxnSpPr>
                <a:stCxn id="89" idx="4"/>
                <a:endCxn id="93" idx="2"/>
              </p:cNvCxnSpPr>
              <p:nvPr/>
            </p:nvCxnSpPr>
            <p:spPr>
              <a:xfrm>
                <a:off x="3758839" y="3333936"/>
                <a:ext cx="603832" cy="0"/>
              </a:xfrm>
              <a:prstGeom prst="straightConnector1">
                <a:avLst/>
              </a:prstGeom>
              <a:ln w="28575">
                <a:solidFill>
                  <a:srgbClr val="C4392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화살표 연결선 155">
                <a:extLst>
                  <a:ext uri="{FF2B5EF4-FFF2-40B4-BE49-F238E27FC236}">
                    <a16:creationId xmlns:a16="http://schemas.microsoft.com/office/drawing/2014/main" id="{FC42EEF0-E66E-BC56-BE3D-175F9DEE1499}"/>
                  </a:ext>
                </a:extLst>
              </p:cNvPr>
              <p:cNvCxnSpPr>
                <a:stCxn id="93" idx="4"/>
                <a:endCxn id="97" idx="2"/>
              </p:cNvCxnSpPr>
              <p:nvPr/>
            </p:nvCxnSpPr>
            <p:spPr>
              <a:xfrm flipV="1">
                <a:off x="4875384" y="2357978"/>
                <a:ext cx="573912" cy="975958"/>
              </a:xfrm>
              <a:prstGeom prst="straightConnector1">
                <a:avLst/>
              </a:prstGeom>
              <a:ln w="28575">
                <a:solidFill>
                  <a:srgbClr val="C4392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화살표 연결선 156">
                <a:extLst>
                  <a:ext uri="{FF2B5EF4-FFF2-40B4-BE49-F238E27FC236}">
                    <a16:creationId xmlns:a16="http://schemas.microsoft.com/office/drawing/2014/main" id="{9D963C48-99E3-C8C4-2B8B-5BF714E3CACD}"/>
                  </a:ext>
                </a:extLst>
              </p:cNvPr>
              <p:cNvCxnSpPr>
                <a:stCxn id="97" idx="4"/>
                <a:endCxn id="117" idx="2"/>
              </p:cNvCxnSpPr>
              <p:nvPr/>
            </p:nvCxnSpPr>
            <p:spPr>
              <a:xfrm>
                <a:off x="5962009" y="2357978"/>
                <a:ext cx="573909" cy="487979"/>
              </a:xfrm>
              <a:prstGeom prst="straightConnector1">
                <a:avLst/>
              </a:prstGeom>
              <a:ln w="28575">
                <a:solidFill>
                  <a:srgbClr val="C4392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E36D7062-81BA-4A7F-55D9-D75498AC2475}"/>
                  </a:ext>
                </a:extLst>
              </p:cNvPr>
              <p:cNvCxnSpPr>
                <a:stCxn id="117" idx="4"/>
                <a:endCxn id="122" idx="2"/>
              </p:cNvCxnSpPr>
              <p:nvPr/>
            </p:nvCxnSpPr>
            <p:spPr>
              <a:xfrm>
                <a:off x="7048631" y="2845957"/>
                <a:ext cx="573911" cy="0"/>
              </a:xfrm>
              <a:prstGeom prst="straightConnector1">
                <a:avLst/>
              </a:prstGeom>
              <a:ln w="28575">
                <a:solidFill>
                  <a:srgbClr val="C4392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3297759F-B5BB-DAA4-5F4F-A32A3A6A61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7386" y="2356217"/>
                <a:ext cx="35874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C88A090C-28D9-ADF2-876E-90A5DB1B60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4727" y="2354405"/>
                <a:ext cx="6600" cy="97771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DC2D205B-5A6F-78CB-BC77-AC8989ED43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1327" y="2857748"/>
                <a:ext cx="344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4A2E55A8-DC7B-D5A6-5DBC-1E6FF77D2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1327" y="3333935"/>
                <a:ext cx="344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1B1BE36-34DD-B385-7A45-B97C646BB4A7}"/>
                </a:ext>
              </a:extLst>
            </p:cNvPr>
            <p:cNvSpPr txBox="1"/>
            <p:nvPr/>
          </p:nvSpPr>
          <p:spPr>
            <a:xfrm>
              <a:off x="472840" y="4886830"/>
              <a:ext cx="9746132" cy="10182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marL="250603" indent="-250603" algn="ctr">
                <a:spcBef>
                  <a:spcPts val="526"/>
                </a:spcBef>
                <a:buFont typeface="Webdings" panose="05030102010509060703" pitchFamily="18" charset="2"/>
                <a:buChar char="a"/>
              </a:pPr>
              <a:r>
                <a:rPr lang="ko-KR" altLang="en-US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반도체 공정 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고려</a:t>
              </a:r>
              <a:r>
                <a:rPr lang="ko-KR" altLang="en-US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시</a:t>
              </a:r>
              <a:r>
                <a:rPr lang="en-US" altLang="ko-KR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chamber 3</a:t>
              </a:r>
              <a:r>
                <a:rPr lang="ko-KR" altLang="en-US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개에 동시투입 가능한 </a:t>
              </a:r>
              <a:r>
                <a:rPr lang="en-US" altLang="ko-KR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path</a:t>
              </a:r>
              <a:r>
                <a:rPr lang="ko-KR" altLang="en-US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수 </a:t>
              </a:r>
              <a:r>
                <a:rPr lang="en-US" altLang="ko-KR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= 216</a:t>
              </a:r>
              <a:r>
                <a:rPr lang="ko-KR" altLang="en-US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 존재</a:t>
              </a:r>
              <a:endParaRPr lang="en-US" altLang="ko-KR" sz="14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50603" indent="-250603" algn="ctr">
                <a:spcBef>
                  <a:spcPts val="526"/>
                </a:spcBef>
                <a:buFont typeface="Webdings" panose="05030102010509060703" pitchFamily="18" charset="2"/>
                <a:buChar char="a"/>
              </a:pPr>
              <a:r>
                <a:rPr lang="en-US" altLang="ko-KR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Chamber</a:t>
              </a:r>
              <a:r>
                <a:rPr lang="ko-KR" altLang="en-US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별 가능 </a:t>
              </a:r>
              <a:r>
                <a:rPr lang="en-US" altLang="ko-KR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path</a:t>
              </a:r>
              <a:r>
                <a:rPr lang="ko-KR" altLang="en-US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평균 불량률 계산 시 </a:t>
              </a:r>
              <a:r>
                <a:rPr lang="ko-KR" altLang="en-US" sz="1400" b="1" dirty="0">
                  <a:solidFill>
                    <a:schemeClr val="accent5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최적의 공정흐름 조합</a:t>
              </a:r>
              <a:br>
                <a:rPr lang="en-US" altLang="ko-KR" sz="1400" b="1" dirty="0">
                  <a:solidFill>
                    <a:schemeClr val="accent5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12233 / 21311 / 33122 </a:t>
              </a:r>
              <a:br>
                <a:rPr lang="en-US" altLang="ko-KR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14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평균불량률</a:t>
              </a:r>
              <a:r>
                <a:rPr lang="ko-KR" altLang="en-US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= (0.029</a:t>
              </a:r>
              <a:r>
                <a:rPr lang="ko-KR" altLang="en-US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+</a:t>
              </a:r>
              <a:r>
                <a:rPr lang="ko-KR" altLang="en-US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0.041 + 0.033)/3   = 0.0343  </a:t>
              </a:r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3482EA2D-316A-A6DF-4E1F-7D6D9C172D1F}"/>
              </a:ext>
            </a:extLst>
          </p:cNvPr>
          <p:cNvSpPr txBox="1"/>
          <p:nvPr/>
        </p:nvSpPr>
        <p:spPr>
          <a:xfrm>
            <a:off x="170683" y="923403"/>
            <a:ext cx="105196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공정흐름별 불량률의 차이가 크므로 실시간 </a:t>
            </a:r>
            <a:r>
              <a:rPr lang="ko-KR" altLang="en-US" sz="16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생산실적 결과를 반영하여 </a:t>
            </a:r>
            <a:r>
              <a:rPr lang="ko-KR" altLang="en-US" sz="1600" b="1" dirty="0" err="1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수율이</a:t>
            </a:r>
            <a:r>
              <a:rPr lang="ko-KR" altLang="en-US" sz="16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높은 최적의 공정흐름 추천 필요</a:t>
            </a:r>
            <a:endParaRPr lang="en-US" altLang="ko-KR" sz="1600" b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8715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ECB986-E5AF-45B5-8814-F66448FF3F96}"/>
              </a:ext>
            </a:extLst>
          </p:cNvPr>
          <p:cNvSpPr txBox="1"/>
          <p:nvPr/>
        </p:nvSpPr>
        <p:spPr>
          <a:xfrm>
            <a:off x="172183" y="228262"/>
            <a:ext cx="219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02.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분석결과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1A004F-9F43-4C10-01BF-BF33AF31B405}"/>
              </a:ext>
            </a:extLst>
          </p:cNvPr>
          <p:cNvSpPr txBox="1"/>
          <p:nvPr/>
        </p:nvSpPr>
        <p:spPr>
          <a:xfrm>
            <a:off x="172183" y="3660042"/>
            <a:ext cx="102148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6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공정 흐름 별 생산 부하의 차이가 발생됨에 따라 </a:t>
            </a:r>
            <a:r>
              <a:rPr lang="ko-KR" altLang="en-US" sz="16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과부하 공정에 대한 적정 부하 운전 필요</a:t>
            </a:r>
            <a:endParaRPr lang="en-US" altLang="ko-KR" sz="1600" b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08BB15-530A-B2DC-9CA8-13764B776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15" y="4837384"/>
            <a:ext cx="3276001" cy="143502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2E6F09-5F25-396F-F5A4-4F577CF3AB7C}"/>
              </a:ext>
            </a:extLst>
          </p:cNvPr>
          <p:cNvSpPr/>
          <p:nvPr/>
        </p:nvSpPr>
        <p:spPr>
          <a:xfrm>
            <a:off x="304800" y="4102457"/>
            <a:ext cx="10082213" cy="2583276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AFCF107-614F-2F3B-0C88-4A353C184AD0}"/>
              </a:ext>
            </a:extLst>
          </p:cNvPr>
          <p:cNvSpPr/>
          <p:nvPr/>
        </p:nvSpPr>
        <p:spPr>
          <a:xfrm>
            <a:off x="304800" y="4033608"/>
            <a:ext cx="10082213" cy="3445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</a:rPr>
              <a:t>공정흐름 별 </a:t>
            </a:r>
            <a:r>
              <a:rPr lang="en-US" altLang="ko-KR" sz="1500" b="1" dirty="0">
                <a:solidFill>
                  <a:schemeClr val="bg1"/>
                </a:solidFill>
              </a:rPr>
              <a:t>wafer </a:t>
            </a:r>
            <a:r>
              <a:rPr lang="ko-KR" altLang="en-US" sz="1500" b="1" dirty="0">
                <a:solidFill>
                  <a:schemeClr val="bg1"/>
                </a:solidFill>
              </a:rPr>
              <a:t>생산량 차이 현황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109E9F-D0F1-F9A3-DD10-78851960F691}"/>
              </a:ext>
            </a:extLst>
          </p:cNvPr>
          <p:cNvSpPr txBox="1"/>
          <p:nvPr/>
        </p:nvSpPr>
        <p:spPr>
          <a:xfrm>
            <a:off x="361516" y="6329998"/>
            <a:ext cx="327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→ 공정흐름별로 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wafer</a:t>
            </a:r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</a:rPr>
              <a:t> 생산량에 차이가 존재</a:t>
            </a:r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A85BE7-0B1C-0892-5C5C-A91F40857F13}"/>
              </a:ext>
            </a:extLst>
          </p:cNvPr>
          <p:cNvSpPr/>
          <p:nvPr/>
        </p:nvSpPr>
        <p:spPr>
          <a:xfrm>
            <a:off x="361515" y="4456605"/>
            <a:ext cx="3276000" cy="320756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26"/>
              </a:spcBef>
            </a:pPr>
            <a:r>
              <a:rPr lang="ko-KR" altLang="en-US" sz="1300" b="1" dirty="0">
                <a:solidFill>
                  <a:schemeClr val="tx1"/>
                </a:solidFill>
                <a:latin typeface="+mj-ea"/>
                <a:ea typeface="+mj-ea"/>
              </a:rPr>
              <a:t>공정흐름별 생산량 분포시각화</a:t>
            </a:r>
            <a:endParaRPr lang="en-US" altLang="ko-KR" sz="13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DD83EE-3700-C4B6-B039-CE16501B31D8}"/>
              </a:ext>
            </a:extLst>
          </p:cNvPr>
          <p:cNvSpPr/>
          <p:nvPr/>
        </p:nvSpPr>
        <p:spPr>
          <a:xfrm>
            <a:off x="3696833" y="4456605"/>
            <a:ext cx="3276000" cy="320756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26"/>
              </a:spcBef>
            </a:pPr>
            <a:r>
              <a:rPr lang="ko-KR" altLang="en-US" sz="1300" b="1" dirty="0">
                <a:solidFill>
                  <a:schemeClr val="tx1"/>
                </a:solidFill>
                <a:latin typeface="+mj-ea"/>
                <a:ea typeface="+mj-ea"/>
              </a:rPr>
              <a:t>부하가 최소</a:t>
            </a:r>
            <a: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ko-KR" altLang="en-US" sz="1300" b="1" dirty="0">
                <a:solidFill>
                  <a:schemeClr val="tx1"/>
                </a:solidFill>
                <a:latin typeface="+mj-ea"/>
                <a:ea typeface="+mj-ea"/>
              </a:rPr>
              <a:t>최대인 공정 </a:t>
            </a:r>
            <a: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  <a:t>5</a:t>
            </a:r>
            <a:r>
              <a:rPr lang="ko-KR" altLang="en-US" sz="1300" b="1" dirty="0">
                <a:solidFill>
                  <a:schemeClr val="tx1"/>
                </a:solidFill>
                <a:latin typeface="+mj-ea"/>
                <a:ea typeface="+mj-ea"/>
              </a:rPr>
              <a:t>개 선정</a:t>
            </a:r>
            <a:endParaRPr lang="en-US" altLang="ko-KR" sz="13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873B9AF-7179-0E11-A0D4-37129189B349}"/>
              </a:ext>
            </a:extLst>
          </p:cNvPr>
          <p:cNvSpPr/>
          <p:nvPr/>
        </p:nvSpPr>
        <p:spPr>
          <a:xfrm>
            <a:off x="7032150" y="4456605"/>
            <a:ext cx="3276000" cy="32040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26"/>
              </a:spcBef>
            </a:pPr>
            <a: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  <a:t>2 proportion test</a:t>
            </a:r>
            <a:r>
              <a:rPr lang="ko-KR" altLang="en-US" sz="1300" b="1" dirty="0">
                <a:solidFill>
                  <a:schemeClr val="tx1"/>
                </a:solidFill>
                <a:latin typeface="+mj-ea"/>
                <a:ea typeface="+mj-ea"/>
              </a:rPr>
              <a:t>를 통한</a:t>
            </a:r>
            <a: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300" b="1" dirty="0">
                <a:solidFill>
                  <a:schemeClr val="tx1"/>
                </a:solidFill>
                <a:latin typeface="+mj-ea"/>
                <a:ea typeface="+mj-ea"/>
              </a:rPr>
              <a:t>유의성 검정</a:t>
            </a:r>
            <a:endParaRPr lang="en-US" altLang="ko-KR" sz="13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A581C2B-8AE6-F266-A7A1-9B4174DDA51B}"/>
              </a:ext>
            </a:extLst>
          </p:cNvPr>
          <p:cNvSpPr/>
          <p:nvPr/>
        </p:nvSpPr>
        <p:spPr>
          <a:xfrm>
            <a:off x="3696833" y="4837383"/>
            <a:ext cx="3276000" cy="1769613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26"/>
              </a:spcBef>
            </a:pPr>
            <a:r>
              <a:rPr lang="ko-KR" altLang="en-US" sz="1300" b="1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부하 공정</a:t>
            </a:r>
            <a:endParaRPr lang="en-US" altLang="ko-KR" sz="1300" b="1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526"/>
              </a:spcBef>
            </a:pP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22222, 23222, 13222, 32222, 21222, </a:t>
            </a:r>
          </a:p>
          <a:p>
            <a:pPr algn="ctr">
              <a:spcBef>
                <a:spcPts val="526"/>
              </a:spcBef>
            </a:pP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생산 </a:t>
            </a: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wafer</a:t>
            </a: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43, 43, 42, 42, 41)</a:t>
            </a:r>
          </a:p>
          <a:p>
            <a:pPr algn="ctr">
              <a:spcBef>
                <a:spcPts val="526"/>
              </a:spcBef>
            </a:pPr>
            <a:r>
              <a:rPr lang="ko-KR" altLang="en-US" sz="1300" b="1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최소 부하 공정</a:t>
            </a:r>
            <a:endParaRPr lang="en-US" altLang="ko-KR" sz="1300" b="1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526"/>
              </a:spcBef>
            </a:pP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13222, 21222, 22222, 23222, 32222</a:t>
            </a:r>
          </a:p>
          <a:p>
            <a:pPr algn="ctr">
              <a:spcBef>
                <a:spcPts val="526"/>
              </a:spcBef>
            </a:pP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생산 </a:t>
            </a: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wafer</a:t>
            </a: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8, 8, 8, 8, 9)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4140CF5-E2B4-70DE-5591-19D0F7F22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125366"/>
              </p:ext>
            </p:extLst>
          </p:nvPr>
        </p:nvGraphicFramePr>
        <p:xfrm>
          <a:off x="7029548" y="4834068"/>
          <a:ext cx="327600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2000">
                  <a:extLst>
                    <a:ext uri="{9D8B030D-6E8A-4147-A177-3AD203B41FA5}">
                      <a16:colId xmlns:a16="http://schemas.microsoft.com/office/drawing/2014/main" val="2006104134"/>
                    </a:ext>
                  </a:extLst>
                </a:gridCol>
                <a:gridCol w="1092000">
                  <a:extLst>
                    <a:ext uri="{9D8B030D-6E8A-4147-A177-3AD203B41FA5}">
                      <a16:colId xmlns:a16="http://schemas.microsoft.com/office/drawing/2014/main" val="2910440092"/>
                    </a:ext>
                  </a:extLst>
                </a:gridCol>
                <a:gridCol w="1092000">
                  <a:extLst>
                    <a:ext uri="{9D8B030D-6E8A-4147-A177-3AD203B41FA5}">
                      <a16:colId xmlns:a16="http://schemas.microsoft.com/office/drawing/2014/main" val="1063704700"/>
                    </a:ext>
                  </a:extLst>
                </a:gridCol>
              </a:tblGrid>
              <a:tr h="2548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</a:rPr>
                        <a:t>최대부하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</a:rPr>
                        <a:t>최소부하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835684"/>
                  </a:ext>
                </a:extLst>
              </a:tr>
              <a:tr h="254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chip </a:t>
                      </a:r>
                      <a:r>
                        <a:rPr lang="ko-KR" altLang="en-US" sz="1200" dirty="0">
                          <a:latin typeface="+mn-lt"/>
                        </a:rPr>
                        <a:t>생산량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422,000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82,000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784734"/>
                  </a:ext>
                </a:extLst>
              </a:tr>
              <a:tr h="254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</a:rPr>
                        <a:t>불량 </a:t>
                      </a:r>
                      <a:r>
                        <a:rPr lang="en-US" altLang="ko-KR" sz="1200" dirty="0">
                          <a:latin typeface="+mn-lt"/>
                        </a:rPr>
                        <a:t>chip</a:t>
                      </a:r>
                      <a:r>
                        <a:rPr lang="ko-KR" altLang="en-US" sz="1200" dirty="0">
                          <a:latin typeface="+mn-lt"/>
                        </a:rPr>
                        <a:t> 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22,675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3,562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363485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750BC4AA-ED69-0E4D-9036-5B899F654722}"/>
              </a:ext>
            </a:extLst>
          </p:cNvPr>
          <p:cNvSpPr/>
          <p:nvPr/>
        </p:nvSpPr>
        <p:spPr>
          <a:xfrm>
            <a:off x="7020450" y="5789248"/>
            <a:ext cx="3312298" cy="9598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526"/>
              </a:spcBef>
            </a:pPr>
            <a:endParaRPr lang="en-US" altLang="ko-KR" sz="3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spcBef>
                <a:spcPts val="526"/>
              </a:spcBef>
            </a:pPr>
            <a:r>
              <a:rPr lang="en-US" altLang="ko-KR" sz="13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P-value</a:t>
            </a:r>
            <a:r>
              <a:rPr lang="ko-KR" altLang="en-US" sz="13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3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=</a:t>
            </a:r>
            <a:r>
              <a:rPr lang="ko-KR" altLang="en-US" sz="13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3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0.00 &lt; 0.05</a:t>
            </a:r>
            <a:r>
              <a:rPr lang="ko-KR" altLang="en-US" sz="13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13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ctr">
              <a:spcBef>
                <a:spcPts val="526"/>
              </a:spcBef>
            </a:pPr>
            <a:r>
              <a:rPr lang="ko-KR" altLang="en-US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</a:t>
            </a:r>
            <a:r>
              <a:rPr lang="ko-KR" altLang="en-US" sz="13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부하가 불량률에 영향을 미친다</a:t>
            </a:r>
            <a:endParaRPr lang="en-US" altLang="ko-KR" sz="13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D6EDD2-5250-810B-9FF2-3A8C9E4825CE}"/>
              </a:ext>
            </a:extLst>
          </p:cNvPr>
          <p:cNvSpPr/>
          <p:nvPr/>
        </p:nvSpPr>
        <p:spPr>
          <a:xfrm>
            <a:off x="304800" y="1532246"/>
            <a:ext cx="10082213" cy="2081530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1DFF22-A015-E31C-FFC7-2D7D5BAC3F56}"/>
              </a:ext>
            </a:extLst>
          </p:cNvPr>
          <p:cNvSpPr/>
          <p:nvPr/>
        </p:nvSpPr>
        <p:spPr>
          <a:xfrm>
            <a:off x="304800" y="1209510"/>
            <a:ext cx="10082213" cy="3706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</a:rPr>
              <a:t>공정의 안정성에 따른 불량률 차이 검정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B21D39D-0F16-2B91-42EB-7EFBB48B0F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5" y="1976405"/>
            <a:ext cx="1854075" cy="7622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E3EF459-9C6F-1542-885C-BCF3C51DF8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64" y="2756540"/>
            <a:ext cx="1854075" cy="753105"/>
          </a:xfrm>
          <a:prstGeom prst="rect">
            <a:avLst/>
          </a:prstGeom>
        </p:spPr>
      </p:pic>
      <p:graphicFrame>
        <p:nvGraphicFramePr>
          <p:cNvPr id="22" name="표 7">
            <a:extLst>
              <a:ext uri="{FF2B5EF4-FFF2-40B4-BE49-F238E27FC236}">
                <a16:creationId xmlns:a16="http://schemas.microsoft.com/office/drawing/2014/main" id="{4338E6A8-4769-E34D-FCFD-3A044BF2B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625268"/>
              </p:ext>
            </p:extLst>
          </p:nvPr>
        </p:nvGraphicFramePr>
        <p:xfrm>
          <a:off x="5014084" y="1972639"/>
          <a:ext cx="2789704" cy="777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8224">
                  <a:extLst>
                    <a:ext uri="{9D8B030D-6E8A-4147-A177-3AD203B41FA5}">
                      <a16:colId xmlns:a16="http://schemas.microsoft.com/office/drawing/2014/main" val="1608216150"/>
                    </a:ext>
                  </a:extLst>
                </a:gridCol>
                <a:gridCol w="1020740">
                  <a:extLst>
                    <a:ext uri="{9D8B030D-6E8A-4147-A177-3AD203B41FA5}">
                      <a16:colId xmlns:a16="http://schemas.microsoft.com/office/drawing/2014/main" val="3203313484"/>
                    </a:ext>
                  </a:extLst>
                </a:gridCol>
                <a:gridCol w="1020740">
                  <a:extLst>
                    <a:ext uri="{9D8B030D-6E8A-4147-A177-3AD203B41FA5}">
                      <a16:colId xmlns:a16="http://schemas.microsoft.com/office/drawing/2014/main" val="3371444810"/>
                    </a:ext>
                  </a:extLst>
                </a:gridCol>
              </a:tblGrid>
              <a:tr h="254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불안정 공정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안정한 공정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006869"/>
                  </a:ext>
                </a:extLst>
              </a:tr>
              <a:tr h="254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/>
                        <a:t>양품수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3,658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8,195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976095"/>
                  </a:ext>
                </a:extLst>
              </a:tr>
              <a:tr h="254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/>
                        <a:t>불량품수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2,345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1,264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198171"/>
                  </a:ext>
                </a:extLst>
              </a:tr>
            </a:tbl>
          </a:graphicData>
        </a:graphic>
      </p:graphicFrame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9C332FB-EB6E-C114-2ECA-39C8EEAE8BD7}"/>
              </a:ext>
            </a:extLst>
          </p:cNvPr>
          <p:cNvSpPr/>
          <p:nvPr/>
        </p:nvSpPr>
        <p:spPr>
          <a:xfrm>
            <a:off x="5016272" y="2778215"/>
            <a:ext cx="2789703" cy="731429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P-value = 0.000 &lt; 0.05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불안정한 공정과 안정한 공정에서 불량품 수와 양품 수에</a:t>
            </a:r>
            <a:r>
              <a:rPr lang="ko-KR" altLang="en-US" sz="11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차이가 존재한다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843E1E3E-FD64-3696-A470-CE5C728E1EDB}"/>
              </a:ext>
            </a:extLst>
          </p:cNvPr>
          <p:cNvSpPr/>
          <p:nvPr/>
        </p:nvSpPr>
        <p:spPr>
          <a:xfrm>
            <a:off x="7880594" y="1665484"/>
            <a:ext cx="422796" cy="1810612"/>
          </a:xfrm>
          <a:prstGeom prst="homePlate">
            <a:avLst>
              <a:gd name="adj" fmla="val 67879"/>
            </a:avLst>
          </a:prstGeom>
          <a:gradFill flip="none" rotWithShape="1">
            <a:gsLst>
              <a:gs pos="100000">
                <a:schemeClr val="bg1"/>
              </a:gs>
              <a:gs pos="63000">
                <a:schemeClr val="bg2">
                  <a:alpha val="86000"/>
                  <a:lumMod val="98000"/>
                </a:schemeClr>
              </a:gs>
              <a:gs pos="0">
                <a:schemeClr val="bg2">
                  <a:lumMod val="8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FD7D5D-7F68-0956-720D-FA5AAF432F49}"/>
              </a:ext>
            </a:extLst>
          </p:cNvPr>
          <p:cNvSpPr/>
          <p:nvPr/>
        </p:nvSpPr>
        <p:spPr>
          <a:xfrm>
            <a:off x="8120185" y="2608624"/>
            <a:ext cx="2101674" cy="87636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공정흐름 별 프로세스 안정화를 통한</a:t>
            </a:r>
            <a:endParaRPr lang="en-US" altLang="ko-KR" sz="13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300" b="1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수율</a:t>
            </a:r>
            <a:r>
              <a:rPr lang="ko-KR" altLang="en-US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개선</a:t>
            </a:r>
            <a:endParaRPr lang="en-US" altLang="ko-KR" sz="13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FA6AD1C-CF50-DD56-39BA-C9B517677C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08" y="1725179"/>
            <a:ext cx="853426" cy="85342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0D13A9-1F4E-1137-7BCA-F885F557D600}"/>
              </a:ext>
            </a:extLst>
          </p:cNvPr>
          <p:cNvSpPr/>
          <p:nvPr/>
        </p:nvSpPr>
        <p:spPr>
          <a:xfrm>
            <a:off x="2388423" y="1976551"/>
            <a:ext cx="2583628" cy="74864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안정한 공정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 적게 발생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Path : 32122 </a:t>
            </a:r>
            <a:br>
              <a:rPr lang="en-US" altLang="ko-KR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wafer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 </a:t>
            </a:r>
            <a:r>
              <a:rPr lang="ko-KR" altLang="en-US" sz="1100" b="1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 </a:t>
            </a:r>
            <a:r>
              <a:rPr lang="en-US" altLang="ko-KR" sz="1100" b="1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100" b="1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endParaRPr lang="en-US" altLang="ko-KR" sz="1100" b="1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50C069-1671-B3F8-586B-55E334F93263}"/>
              </a:ext>
            </a:extLst>
          </p:cNvPr>
          <p:cNvSpPr/>
          <p:nvPr/>
        </p:nvSpPr>
        <p:spPr>
          <a:xfrm>
            <a:off x="2388423" y="2769469"/>
            <a:ext cx="2583628" cy="74864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불안정한 공정 </a:t>
            </a:r>
            <a:endParaRPr lang="en-US" altLang="ko-KR" sz="1200" b="1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이상치가 많이 발생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Path : 23222</a:t>
            </a:r>
          </a:p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wafer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 </a:t>
            </a:r>
            <a:r>
              <a:rPr lang="ko-KR" altLang="en-US" sz="1100" b="1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 </a:t>
            </a:r>
            <a:r>
              <a:rPr lang="en-US" altLang="ko-KR" sz="1100" b="1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r>
              <a:rPr lang="ko-KR" altLang="en-US" sz="1100" b="1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B74F73-2C53-5ED7-5A27-07A3F333A799}"/>
              </a:ext>
            </a:extLst>
          </p:cNvPr>
          <p:cNvSpPr txBox="1"/>
          <p:nvPr/>
        </p:nvSpPr>
        <p:spPr>
          <a:xfrm>
            <a:off x="172183" y="854282"/>
            <a:ext cx="105196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6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안정적인 공정흐름과 불안정한 공정흐름간 불량률 차이가 나타남에 따라 </a:t>
            </a:r>
            <a:r>
              <a:rPr lang="ko-KR" altLang="en-US" sz="16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불안정 공정에 대한 안정화 활동 필요</a:t>
            </a:r>
            <a:endParaRPr lang="en-US" altLang="ko-KR" sz="1600" b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5676A8A-88C5-67C4-1309-3F501CA92752}"/>
              </a:ext>
            </a:extLst>
          </p:cNvPr>
          <p:cNvSpPr/>
          <p:nvPr/>
        </p:nvSpPr>
        <p:spPr>
          <a:xfrm>
            <a:off x="504736" y="1620993"/>
            <a:ext cx="4467316" cy="306868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26"/>
              </a:spcBef>
            </a:pPr>
            <a:r>
              <a:rPr lang="ko-KR" altLang="en-US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가능한 </a:t>
            </a:r>
            <a:r>
              <a:rPr lang="en-US" altLang="ko-KR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81</a:t>
            </a:r>
            <a:r>
              <a:rPr lang="ko-KR" altLang="en-US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공정흐름의 </a:t>
            </a:r>
            <a:r>
              <a:rPr lang="en-US" altLang="ko-KR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ko-KR" altLang="en-US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관리도 파악</a:t>
            </a:r>
            <a:endParaRPr lang="en-US" altLang="ko-KR" sz="13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5600AC-2BEE-FAEA-1D93-AB06A638AC3E}"/>
              </a:ext>
            </a:extLst>
          </p:cNvPr>
          <p:cNvSpPr/>
          <p:nvPr/>
        </p:nvSpPr>
        <p:spPr>
          <a:xfrm>
            <a:off x="5015967" y="1620993"/>
            <a:ext cx="2787821" cy="30538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26"/>
              </a:spcBef>
            </a:pPr>
            <a:r>
              <a:rPr lang="ko-KR" altLang="en-US" sz="1300" b="1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카이제곱</a:t>
            </a:r>
            <a:r>
              <a:rPr lang="ko-KR" altLang="en-US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동일성 검정</a:t>
            </a:r>
            <a:endParaRPr lang="en-US" altLang="ko-KR" sz="13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9B9473-632F-1E37-9840-C7CDFE816488}"/>
              </a:ext>
            </a:extLst>
          </p:cNvPr>
          <p:cNvSpPr txBox="1"/>
          <p:nvPr/>
        </p:nvSpPr>
        <p:spPr>
          <a:xfrm>
            <a:off x="4954121" y="1962222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단위</a:t>
            </a:r>
            <a:r>
              <a:rPr lang="en-US" altLang="ko-KR" sz="1000" dirty="0"/>
              <a:t>: 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AD1E2D-CA8A-CD9B-5588-27D01D303130}"/>
              </a:ext>
            </a:extLst>
          </p:cNvPr>
          <p:cNvSpPr txBox="1"/>
          <p:nvPr/>
        </p:nvSpPr>
        <p:spPr>
          <a:xfrm>
            <a:off x="6956579" y="4805697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단위</a:t>
            </a:r>
            <a:r>
              <a:rPr lang="en-US" altLang="ko-KR" sz="1000" dirty="0"/>
              <a:t>: 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0850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ECB986-E5AF-45B5-8814-F66448FF3F96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02.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분석결과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1A004F-9F43-4C10-01BF-BF33AF31B405}"/>
              </a:ext>
            </a:extLst>
          </p:cNvPr>
          <p:cNvSpPr txBox="1"/>
          <p:nvPr/>
        </p:nvSpPr>
        <p:spPr>
          <a:xfrm>
            <a:off x="326083" y="916842"/>
            <a:ext cx="10300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운전조건에 따른 불량 발생 예측모델 개발</a:t>
            </a:r>
            <a:r>
              <a:rPr lang="ko-KR" altLang="en-US" sz="16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→ 성능이 가장 좋은 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Boosting 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</a:t>
            </a:r>
            <a:r>
              <a:rPr lang="ko-KR" altLang="en-US" sz="16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  <a:r>
              <a:rPr lang="en-US" altLang="ko-KR" sz="16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(0.851)</a:t>
            </a:r>
            <a:r>
              <a:rPr lang="ko-KR" altLang="en-US" sz="16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600" b="1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468E565-020F-F775-7951-B51BE8CC8B9E}"/>
              </a:ext>
            </a:extLst>
          </p:cNvPr>
          <p:cNvGrpSpPr/>
          <p:nvPr/>
        </p:nvGrpSpPr>
        <p:grpSpPr>
          <a:xfrm>
            <a:off x="5419012" y="1379553"/>
            <a:ext cx="4968000" cy="5245755"/>
            <a:chOff x="5419012" y="1379553"/>
            <a:chExt cx="4968000" cy="5245755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FA19DC9-35D4-7028-F836-E75828D7359C}"/>
                </a:ext>
              </a:extLst>
            </p:cNvPr>
            <p:cNvSpPr/>
            <p:nvPr/>
          </p:nvSpPr>
          <p:spPr>
            <a:xfrm>
              <a:off x="5419012" y="1379553"/>
              <a:ext cx="4968000" cy="5245755"/>
            </a:xfrm>
            <a:prstGeom prst="rect">
              <a:avLst/>
            </a:prstGeom>
            <a:no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DF6A6D6-6DB1-EFAC-2831-87058FB5F594}"/>
                </a:ext>
              </a:extLst>
            </p:cNvPr>
            <p:cNvSpPr/>
            <p:nvPr/>
          </p:nvSpPr>
          <p:spPr>
            <a:xfrm>
              <a:off x="5419012" y="1386658"/>
              <a:ext cx="4968000" cy="396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bg1"/>
                  </a:solidFill>
                </a:rPr>
                <a:t>예측 </a:t>
              </a:r>
              <a:r>
                <a:rPr lang="ko-KR" altLang="en-US" sz="1500" b="1" dirty="0" err="1">
                  <a:solidFill>
                    <a:schemeClr val="bg1"/>
                  </a:solidFill>
                </a:rPr>
                <a:t>모델별</a:t>
              </a:r>
              <a:r>
                <a:rPr lang="ko-KR" altLang="en-US" sz="1500" b="1" dirty="0">
                  <a:solidFill>
                    <a:schemeClr val="bg1"/>
                  </a:solidFill>
                </a:rPr>
                <a:t> 성능평가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72F511DB-41C2-2761-5093-689A04D8CBAD}"/>
              </a:ext>
            </a:extLst>
          </p:cNvPr>
          <p:cNvSpPr txBox="1"/>
          <p:nvPr/>
        </p:nvSpPr>
        <p:spPr>
          <a:xfrm>
            <a:off x="6328637" y="3690019"/>
            <a:ext cx="717447" cy="3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Random</a:t>
            </a:r>
          </a:p>
          <a:p>
            <a:pPr algn="ctr"/>
            <a:r>
              <a:rPr lang="en-US" altLang="ko-KR" sz="1000" dirty="0"/>
              <a:t>Forest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B7D9F2E-C1F5-1E3D-FBDE-00DE4B5FB27C}"/>
              </a:ext>
            </a:extLst>
          </p:cNvPr>
          <p:cNvSpPr txBox="1"/>
          <p:nvPr/>
        </p:nvSpPr>
        <p:spPr>
          <a:xfrm>
            <a:off x="5684614" y="3690019"/>
            <a:ext cx="717447" cy="3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Decision</a:t>
            </a:r>
          </a:p>
          <a:p>
            <a:pPr algn="ctr"/>
            <a:r>
              <a:rPr lang="en-US" altLang="ko-KR" sz="1000" dirty="0"/>
              <a:t>Tree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551D3DD-4304-C9FC-F02C-1E5CBF01BA94}"/>
              </a:ext>
            </a:extLst>
          </p:cNvPr>
          <p:cNvSpPr txBox="1"/>
          <p:nvPr/>
        </p:nvSpPr>
        <p:spPr>
          <a:xfrm>
            <a:off x="6972660" y="3690019"/>
            <a:ext cx="717447" cy="3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Gradient</a:t>
            </a:r>
          </a:p>
          <a:p>
            <a:pPr algn="ctr"/>
            <a:r>
              <a:rPr lang="en-US" altLang="ko-KR" sz="1000" dirty="0"/>
              <a:t>Boosting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2DC4E94-1703-2539-D74A-4C5C560822E2}"/>
              </a:ext>
            </a:extLst>
          </p:cNvPr>
          <p:cNvSpPr txBox="1"/>
          <p:nvPr/>
        </p:nvSpPr>
        <p:spPr>
          <a:xfrm>
            <a:off x="7616683" y="3717178"/>
            <a:ext cx="717447" cy="21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/>
              <a:t>XGBoost</a:t>
            </a:r>
            <a:endParaRPr lang="en-US" altLang="ko-KR" sz="1000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3B027328-17A4-45FE-C517-9693EE5DC350}"/>
              </a:ext>
            </a:extLst>
          </p:cNvPr>
          <p:cNvSpPr txBox="1"/>
          <p:nvPr/>
        </p:nvSpPr>
        <p:spPr>
          <a:xfrm>
            <a:off x="8260706" y="3717178"/>
            <a:ext cx="717447" cy="21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SVM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A60B23B-668A-623E-F329-F22E03E85250}"/>
              </a:ext>
            </a:extLst>
          </p:cNvPr>
          <p:cNvSpPr txBox="1"/>
          <p:nvPr/>
        </p:nvSpPr>
        <p:spPr>
          <a:xfrm>
            <a:off x="8904729" y="3717178"/>
            <a:ext cx="717447" cy="21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MLP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8B24A7A-295F-AEB4-2729-0F85DC81DE6B}"/>
              </a:ext>
            </a:extLst>
          </p:cNvPr>
          <p:cNvSpPr txBox="1"/>
          <p:nvPr/>
        </p:nvSpPr>
        <p:spPr>
          <a:xfrm>
            <a:off x="9548750" y="3717178"/>
            <a:ext cx="572661" cy="21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KNN</a:t>
            </a:r>
          </a:p>
        </p:txBody>
      </p:sp>
      <p:graphicFrame>
        <p:nvGraphicFramePr>
          <p:cNvPr id="33" name="표 33">
            <a:extLst>
              <a:ext uri="{FF2B5EF4-FFF2-40B4-BE49-F238E27FC236}">
                <a16:creationId xmlns:a16="http://schemas.microsoft.com/office/drawing/2014/main" id="{DF60235F-FE2B-7436-9605-6232BB3BD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734292"/>
              </p:ext>
            </p:extLst>
          </p:nvPr>
        </p:nvGraphicFramePr>
        <p:xfrm>
          <a:off x="5499318" y="4473602"/>
          <a:ext cx="4807389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3454">
                  <a:extLst>
                    <a:ext uri="{9D8B030D-6E8A-4147-A177-3AD203B41FA5}">
                      <a16:colId xmlns:a16="http://schemas.microsoft.com/office/drawing/2014/main" val="2281354203"/>
                    </a:ext>
                  </a:extLst>
                </a:gridCol>
                <a:gridCol w="1252011">
                  <a:extLst>
                    <a:ext uri="{9D8B030D-6E8A-4147-A177-3AD203B41FA5}">
                      <a16:colId xmlns:a16="http://schemas.microsoft.com/office/drawing/2014/main" val="761730060"/>
                    </a:ext>
                  </a:extLst>
                </a:gridCol>
                <a:gridCol w="1135962">
                  <a:extLst>
                    <a:ext uri="{9D8B030D-6E8A-4147-A177-3AD203B41FA5}">
                      <a16:colId xmlns:a16="http://schemas.microsoft.com/office/drawing/2014/main" val="744312467"/>
                    </a:ext>
                  </a:extLst>
                </a:gridCol>
                <a:gridCol w="1135962">
                  <a:extLst>
                    <a:ext uri="{9D8B030D-6E8A-4147-A177-3AD203B41FA5}">
                      <a16:colId xmlns:a16="http://schemas.microsoft.com/office/drawing/2014/main" val="1249740444"/>
                    </a:ext>
                  </a:extLst>
                </a:gridCol>
              </a:tblGrid>
              <a:tr h="20888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Train_Accuracy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Test_Accuracy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F1_score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75014"/>
                  </a:ext>
                </a:extLst>
              </a:tr>
              <a:tr h="20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Decision Tree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0.949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0.949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0.216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5346735"/>
                  </a:ext>
                </a:extLst>
              </a:tr>
              <a:tr h="20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RandomForest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0.983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0.955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0.576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6794453"/>
                  </a:ext>
                </a:extLst>
              </a:tr>
              <a:tr h="20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GradientBoosting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1.000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0.976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0.851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526141"/>
                  </a:ext>
                </a:extLst>
              </a:tr>
              <a:tr h="20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XGBoost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1.000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0.970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0.773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469458"/>
                  </a:ext>
                </a:extLst>
              </a:tr>
              <a:tr h="20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SVM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0.992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0.955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0.667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849889"/>
                  </a:ext>
                </a:extLst>
              </a:tr>
              <a:tr h="20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MLP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0.923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0.922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0.160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0127002"/>
                  </a:ext>
                </a:extLst>
              </a:tr>
              <a:tr h="20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KNN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1.000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0.967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0.494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7557530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E445CDB2-8EA8-9610-1192-C85290EBEDE0}"/>
              </a:ext>
            </a:extLst>
          </p:cNvPr>
          <p:cNvGrpSpPr/>
          <p:nvPr/>
        </p:nvGrpSpPr>
        <p:grpSpPr>
          <a:xfrm>
            <a:off x="6335743" y="4162002"/>
            <a:ext cx="3134539" cy="245655"/>
            <a:chOff x="1221531" y="4144352"/>
            <a:chExt cx="3134539" cy="24565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CF60AA-59AD-07B9-319A-A3CA5553D15F}"/>
                </a:ext>
              </a:extLst>
            </p:cNvPr>
            <p:cNvSpPr/>
            <p:nvPr/>
          </p:nvSpPr>
          <p:spPr>
            <a:xfrm>
              <a:off x="2436739" y="4212653"/>
              <a:ext cx="130437" cy="106095"/>
            </a:xfrm>
            <a:prstGeom prst="rect">
              <a:avLst/>
            </a:prstGeom>
            <a:solidFill>
              <a:srgbClr val="FC4F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27339155-F443-FEF4-06B6-67850ED93AE7}"/>
                </a:ext>
              </a:extLst>
            </p:cNvPr>
            <p:cNvSpPr/>
            <p:nvPr/>
          </p:nvSpPr>
          <p:spPr>
            <a:xfrm>
              <a:off x="1262996" y="4212653"/>
              <a:ext cx="130437" cy="109099"/>
            </a:xfrm>
            <a:prstGeom prst="rect">
              <a:avLst/>
            </a:prstGeom>
            <a:solidFill>
              <a:srgbClr val="008F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8C449C5-C329-5F43-6B35-3555425361C4}"/>
                </a:ext>
              </a:extLst>
            </p:cNvPr>
            <p:cNvSpPr/>
            <p:nvPr/>
          </p:nvSpPr>
          <p:spPr>
            <a:xfrm>
              <a:off x="3578690" y="4212653"/>
              <a:ext cx="130437" cy="106095"/>
            </a:xfrm>
            <a:prstGeom prst="rect">
              <a:avLst/>
            </a:prstGeom>
            <a:solidFill>
              <a:srgbClr val="E5A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299D21C0-1285-B248-4D08-CCAE6289C07D}"/>
                </a:ext>
              </a:extLst>
            </p:cNvPr>
            <p:cNvSpPr txBox="1"/>
            <p:nvPr/>
          </p:nvSpPr>
          <p:spPr>
            <a:xfrm>
              <a:off x="1359305" y="4144352"/>
              <a:ext cx="1011515" cy="242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ko-KR" sz="900" dirty="0" err="1"/>
                <a:t>Train_Accuracy</a:t>
              </a:r>
              <a:endParaRPr lang="en-US" altLang="ko-KR" sz="900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C2B05DC-0DD0-6E79-24C9-8E9033A07240}"/>
                </a:ext>
              </a:extLst>
            </p:cNvPr>
            <p:cNvSpPr/>
            <p:nvPr/>
          </p:nvSpPr>
          <p:spPr>
            <a:xfrm>
              <a:off x="1221531" y="4147312"/>
              <a:ext cx="3130128" cy="242695"/>
            </a:xfrm>
            <a:prstGeom prst="rect">
              <a:avLst/>
            </a:prstGeom>
            <a:noFill/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D4FD9D96-334D-0F07-5C52-DB4C1FA7C1D9}"/>
                </a:ext>
              </a:extLst>
            </p:cNvPr>
            <p:cNvSpPr txBox="1"/>
            <p:nvPr/>
          </p:nvSpPr>
          <p:spPr>
            <a:xfrm>
              <a:off x="2532613" y="4144352"/>
              <a:ext cx="984405" cy="242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ko-KR" sz="900" dirty="0" err="1"/>
                <a:t>Test_Accuracy</a:t>
              </a:r>
              <a:endParaRPr lang="en-US" altLang="ko-KR" sz="900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5F55FCB-DCE3-434E-64B5-D34836657F54}"/>
                </a:ext>
              </a:extLst>
            </p:cNvPr>
            <p:cNvSpPr txBox="1"/>
            <p:nvPr/>
          </p:nvSpPr>
          <p:spPr>
            <a:xfrm>
              <a:off x="3674925" y="4145083"/>
              <a:ext cx="681145" cy="242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ko-KR" sz="900" dirty="0"/>
                <a:t>F1-score</a:t>
              </a:r>
            </a:p>
          </p:txBody>
        </p:sp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1876A526-DE6E-A2F6-1A46-7E9F7DE4E761}"/>
              </a:ext>
            </a:extLst>
          </p:cNvPr>
          <p:cNvSpPr/>
          <p:nvPr/>
        </p:nvSpPr>
        <p:spPr>
          <a:xfrm>
            <a:off x="5499317" y="5247375"/>
            <a:ext cx="4807389" cy="267563"/>
          </a:xfrm>
          <a:prstGeom prst="rect">
            <a:avLst/>
          </a:prstGeom>
          <a:noFill/>
          <a:ln w="19050">
            <a:solidFill>
              <a:srgbClr val="C43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240660-AFEA-B4FA-F44E-652A9FF410FF}"/>
              </a:ext>
            </a:extLst>
          </p:cNvPr>
          <p:cNvSpPr txBox="1"/>
          <p:nvPr/>
        </p:nvSpPr>
        <p:spPr>
          <a:xfrm>
            <a:off x="5523696" y="7075449"/>
            <a:ext cx="4758631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lnSpc>
                <a:spcPct val="150000"/>
              </a:lnSpc>
              <a:spcBef>
                <a:spcPts val="526"/>
              </a:spcBef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비율적으로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봤을때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0.153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가장 큰 비율이기 때문에 절반을 잡아서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했따거나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.. 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왜 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개인지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en-US" altLang="ko-KR" sz="1200" b="1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63F7E10-0D07-0CE1-E1CF-30F112FA1864}"/>
              </a:ext>
            </a:extLst>
          </p:cNvPr>
          <p:cNvSpPr txBox="1"/>
          <p:nvPr/>
        </p:nvSpPr>
        <p:spPr>
          <a:xfrm>
            <a:off x="407279" y="7075449"/>
            <a:ext cx="4758631" cy="68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lnSpc>
                <a:spcPct val="150000"/>
              </a:lnSpc>
              <a:spcBef>
                <a:spcPts val="526"/>
              </a:spcBef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F1_score = 0.73 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인데 현업에 사용 가능한지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  <a:spcBef>
                <a:spcPts val="526"/>
              </a:spcBef>
            </a:pPr>
            <a:r>
              <a:rPr lang="en-US" altLang="ko-KR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메시지 전달에서 수정이 필요할 것 같다</a:t>
            </a:r>
            <a:endParaRPr lang="en-US" altLang="ko-KR" sz="1200" b="1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54B6A1-5D0B-80F2-4E84-5807304D6F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614" y="1843525"/>
            <a:ext cx="4477136" cy="19034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74C5561-8C98-05D5-A9C2-034899BBECFC}"/>
              </a:ext>
            </a:extLst>
          </p:cNvPr>
          <p:cNvSpPr/>
          <p:nvPr/>
        </p:nvSpPr>
        <p:spPr>
          <a:xfrm>
            <a:off x="5920662" y="3654930"/>
            <a:ext cx="4083050" cy="8394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199EFD-7DFE-60C5-364B-AB4BF7C415AD}"/>
              </a:ext>
            </a:extLst>
          </p:cNvPr>
          <p:cNvSpPr/>
          <p:nvPr/>
        </p:nvSpPr>
        <p:spPr>
          <a:xfrm>
            <a:off x="5677788" y="1926805"/>
            <a:ext cx="155743" cy="178929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40EDB66-0055-225E-738E-3E25515A5E21}"/>
              </a:ext>
            </a:extLst>
          </p:cNvPr>
          <p:cNvSpPr/>
          <p:nvPr/>
        </p:nvSpPr>
        <p:spPr>
          <a:xfrm>
            <a:off x="7009187" y="1880810"/>
            <a:ext cx="652568" cy="2222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36A2EFD3-B338-6278-FA0A-442EBB3F538A}"/>
              </a:ext>
            </a:extLst>
          </p:cNvPr>
          <p:cNvSpPr/>
          <p:nvPr/>
        </p:nvSpPr>
        <p:spPr>
          <a:xfrm>
            <a:off x="355349" y="4141567"/>
            <a:ext cx="4932414" cy="370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+mj-ea"/>
                <a:ea typeface="+mj-ea"/>
              </a:rPr>
              <a:t>범주형 변수</a:t>
            </a: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BBD82A43-E80A-0A5B-BEE5-CE32F4F3A086}"/>
              </a:ext>
            </a:extLst>
          </p:cNvPr>
          <p:cNvGrpSpPr/>
          <p:nvPr/>
        </p:nvGrpSpPr>
        <p:grpSpPr>
          <a:xfrm>
            <a:off x="1244397" y="4477694"/>
            <a:ext cx="3154319" cy="838245"/>
            <a:chOff x="6008504" y="4418229"/>
            <a:chExt cx="3154319" cy="838245"/>
          </a:xfrm>
        </p:grpSpPr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0D255EA8-F30D-4C01-4D6A-55B8EF4A62F6}"/>
                </a:ext>
              </a:extLst>
            </p:cNvPr>
            <p:cNvSpPr/>
            <p:nvPr/>
          </p:nvSpPr>
          <p:spPr>
            <a:xfrm>
              <a:off x="6460364" y="4538322"/>
              <a:ext cx="2304000" cy="147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D5448EE8-657B-6678-094E-626B4C11E1F3}"/>
                </a:ext>
              </a:extLst>
            </p:cNvPr>
            <p:cNvGrpSpPr/>
            <p:nvPr/>
          </p:nvGrpSpPr>
          <p:grpSpPr>
            <a:xfrm>
              <a:off x="6008504" y="4418229"/>
              <a:ext cx="3154319" cy="838245"/>
              <a:chOff x="6008504" y="4418229"/>
              <a:chExt cx="3154319" cy="838245"/>
            </a:xfrm>
          </p:grpSpPr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9295440E-9D8D-7B1A-5DD0-B6456A25A03F}"/>
                  </a:ext>
                </a:extLst>
              </p:cNvPr>
              <p:cNvGrpSpPr/>
              <p:nvPr/>
            </p:nvGrpSpPr>
            <p:grpSpPr>
              <a:xfrm>
                <a:off x="6008504" y="4685922"/>
                <a:ext cx="3136076" cy="570552"/>
                <a:chOff x="878677" y="4647432"/>
                <a:chExt cx="3136076" cy="570552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75F4A2F8-D6C7-D501-432F-206EA9A6B332}"/>
                    </a:ext>
                  </a:extLst>
                </p:cNvPr>
                <p:cNvSpPr/>
                <p:nvPr/>
              </p:nvSpPr>
              <p:spPr>
                <a:xfrm>
                  <a:off x="1836562" y="4767231"/>
                  <a:ext cx="1224000" cy="1476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26C3B851-9D30-C649-252E-82286302EF06}"/>
                    </a:ext>
                  </a:extLst>
                </p:cNvPr>
                <p:cNvSpPr/>
                <p:nvPr/>
              </p:nvSpPr>
              <p:spPr>
                <a:xfrm>
                  <a:off x="878677" y="4647432"/>
                  <a:ext cx="3136076" cy="570552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spcBef>
                      <a:spcPts val="526"/>
                    </a:spcBef>
                  </a:pPr>
                  <a:r>
                    <a:rPr lang="en-US" altLang="ko-KR" sz="1300" b="1" dirty="0">
                      <a:solidFill>
                        <a:schemeClr val="tx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2. </a:t>
                  </a:r>
                  <a:r>
                    <a:rPr lang="ko-KR" altLang="en-US" sz="1300" b="1" dirty="0" err="1">
                      <a:solidFill>
                        <a:schemeClr val="tx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카이제곱</a:t>
                  </a:r>
                  <a:r>
                    <a:rPr lang="ko-KR" altLang="en-US" sz="1300" b="1" dirty="0">
                      <a:solidFill>
                        <a:schemeClr val="tx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 검정</a:t>
                  </a:r>
                  <a:endParaRPr lang="en-US" altLang="ko-KR" sz="1300" b="1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5FB11DEB-4EF9-570C-5787-206B2CF2E455}"/>
                  </a:ext>
                </a:extLst>
              </p:cNvPr>
              <p:cNvSpPr/>
              <p:nvPr/>
            </p:nvSpPr>
            <p:spPr>
              <a:xfrm>
                <a:off x="6026747" y="4418229"/>
                <a:ext cx="3136076" cy="32533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spcBef>
                    <a:spcPts val="526"/>
                  </a:spcBef>
                </a:pPr>
                <a:r>
                  <a:rPr lang="en-US" altLang="ko-KR" sz="1300" b="1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1. </a:t>
                </a:r>
                <a:r>
                  <a:rPr lang="en-US" altLang="ko-KR" sz="1300" b="1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Heatmap</a:t>
                </a:r>
                <a:r>
                  <a:rPr lang="ko-KR" altLang="en-US" sz="1300" b="1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을 통한 비교시각화</a:t>
                </a:r>
              </a:p>
            </p:txBody>
          </p:sp>
        </p:grp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1F11A6EA-335A-E981-77BA-ED284DDE48AF}"/>
              </a:ext>
            </a:extLst>
          </p:cNvPr>
          <p:cNvGrpSpPr/>
          <p:nvPr/>
        </p:nvGrpSpPr>
        <p:grpSpPr>
          <a:xfrm>
            <a:off x="386239" y="5152056"/>
            <a:ext cx="2092269" cy="972101"/>
            <a:chOff x="5489907" y="4819940"/>
            <a:chExt cx="2138482" cy="1976178"/>
          </a:xfrm>
        </p:grpSpPr>
        <p:pic>
          <p:nvPicPr>
            <p:cNvPr id="177" name="Picture 8">
              <a:extLst>
                <a:ext uri="{FF2B5EF4-FFF2-40B4-BE49-F238E27FC236}">
                  <a16:creationId xmlns:a16="http://schemas.microsoft.com/office/drawing/2014/main" id="{C913DAB8-D5E7-3177-D910-160E3B201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9908" y="4819940"/>
              <a:ext cx="2138481" cy="1774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EF79FEBE-11CA-5CBF-705B-DC0F5509CF81}"/>
                </a:ext>
              </a:extLst>
            </p:cNvPr>
            <p:cNvSpPr/>
            <p:nvPr/>
          </p:nvSpPr>
          <p:spPr>
            <a:xfrm>
              <a:off x="5508309" y="4999761"/>
              <a:ext cx="155243" cy="492303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C5B4ADC-71FA-D9B9-C852-F9C0F8199F2D}"/>
                </a:ext>
              </a:extLst>
            </p:cNvPr>
            <p:cNvSpPr/>
            <p:nvPr/>
          </p:nvSpPr>
          <p:spPr>
            <a:xfrm>
              <a:off x="5489907" y="6472651"/>
              <a:ext cx="2138481" cy="176841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FBFE9C9F-4A84-7DA2-452F-B0FC1226B3B9}"/>
                </a:ext>
              </a:extLst>
            </p:cNvPr>
            <p:cNvSpPr/>
            <p:nvPr/>
          </p:nvSpPr>
          <p:spPr>
            <a:xfrm>
              <a:off x="5508309" y="5810120"/>
              <a:ext cx="155243" cy="492303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2A61199B-C49E-C55F-85FF-AF56D9C7CDDC}"/>
                </a:ext>
              </a:extLst>
            </p:cNvPr>
            <p:cNvSpPr/>
            <p:nvPr/>
          </p:nvSpPr>
          <p:spPr>
            <a:xfrm>
              <a:off x="5680433" y="5670660"/>
              <a:ext cx="823780" cy="786147"/>
            </a:xfrm>
            <a:prstGeom prst="rect">
              <a:avLst/>
            </a:prstGeom>
            <a:solidFill>
              <a:srgbClr val="F4F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92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EFEF7E97-0E77-DD77-5BE0-610C22196E4E}"/>
                </a:ext>
              </a:extLst>
            </p:cNvPr>
            <p:cNvSpPr/>
            <p:nvPr/>
          </p:nvSpPr>
          <p:spPr>
            <a:xfrm>
              <a:off x="6513351" y="4868672"/>
              <a:ext cx="823780" cy="786147"/>
            </a:xfrm>
            <a:prstGeom prst="rect">
              <a:avLst/>
            </a:prstGeom>
            <a:solidFill>
              <a:srgbClr val="225E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662</a:t>
              </a:r>
              <a:endParaRPr lang="ko-KR" altLang="en-US" sz="1100" dirty="0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2B712EF2-D9C1-410D-020E-4172BC3F3800}"/>
                </a:ext>
              </a:extLst>
            </p:cNvPr>
            <p:cNvSpPr/>
            <p:nvPr/>
          </p:nvSpPr>
          <p:spPr>
            <a:xfrm>
              <a:off x="6511735" y="5673041"/>
              <a:ext cx="823780" cy="786147"/>
            </a:xfrm>
            <a:prstGeom prst="rect">
              <a:avLst/>
            </a:prstGeom>
            <a:solidFill>
              <a:srgbClr val="FFFF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29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E291A00B-65E4-3F92-8422-8ADF1EF14372}"/>
                </a:ext>
              </a:extLst>
            </p:cNvPr>
            <p:cNvSpPr/>
            <p:nvPr/>
          </p:nvSpPr>
          <p:spPr>
            <a:xfrm>
              <a:off x="5680433" y="4868672"/>
              <a:ext cx="823780" cy="786147"/>
            </a:xfrm>
            <a:prstGeom prst="rect">
              <a:avLst/>
            </a:prstGeom>
            <a:solidFill>
              <a:srgbClr val="08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875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5FC2CCB-EBF9-EA1C-349D-C1C61DACCE4B}"/>
                </a:ext>
              </a:extLst>
            </p:cNvPr>
            <p:cNvSpPr/>
            <p:nvPr/>
          </p:nvSpPr>
          <p:spPr>
            <a:xfrm>
              <a:off x="5508309" y="5439820"/>
              <a:ext cx="155243" cy="492303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D0C922E1-1ED1-D760-E887-5AB61D6042A7}"/>
                </a:ext>
              </a:extLst>
            </p:cNvPr>
            <p:cNvSpPr/>
            <p:nvPr/>
          </p:nvSpPr>
          <p:spPr>
            <a:xfrm>
              <a:off x="5779071" y="6685000"/>
              <a:ext cx="666179" cy="1045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dry</a:t>
              </a: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81579FA-79A9-ADE6-395B-0E44F4C632C6}"/>
                </a:ext>
              </a:extLst>
            </p:cNvPr>
            <p:cNvSpPr/>
            <p:nvPr/>
          </p:nvSpPr>
          <p:spPr>
            <a:xfrm>
              <a:off x="6534147" y="6684992"/>
              <a:ext cx="761154" cy="111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wet</a:t>
              </a:r>
            </a:p>
          </p:txBody>
        </p:sp>
      </p:grp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01AB0D9D-2787-9583-B640-27C6DEEC975C}"/>
              </a:ext>
            </a:extLst>
          </p:cNvPr>
          <p:cNvSpPr/>
          <p:nvPr/>
        </p:nvSpPr>
        <p:spPr>
          <a:xfrm>
            <a:off x="2564401" y="5155521"/>
            <a:ext cx="2638562" cy="886957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26"/>
              </a:spcBef>
            </a:pPr>
            <a:r>
              <a:rPr lang="en-US" altLang="ko-KR" sz="11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Oxidation_type</a:t>
            </a:r>
            <a:endParaRPr lang="en-US" altLang="ko-KR" sz="11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526"/>
              </a:spcBef>
            </a:pPr>
            <a:r>
              <a:rPr lang="en-US" altLang="ko-KR" sz="1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ko-KR" altLang="en-US" sz="1100" dirty="0" err="1">
                <a:solidFill>
                  <a:schemeClr val="tx1"/>
                </a:solidFill>
                <a:ea typeface="나눔스퀘어 Bold" panose="020B0600000101010101" pitchFamily="50" charset="-127"/>
              </a:rPr>
              <a:t>카이제곱</a:t>
            </a:r>
            <a:r>
              <a:rPr lang="ko-KR" altLang="en-US" sz="1100" dirty="0">
                <a:solidFill>
                  <a:schemeClr val="tx1"/>
                </a:solidFill>
                <a:ea typeface="나눔스퀘어 Bold" panose="020B0600000101010101" pitchFamily="50" charset="-127"/>
              </a:rPr>
              <a:t> 검정 결과</a:t>
            </a:r>
            <a:endParaRPr lang="en-US" altLang="ko-KR" sz="1100" dirty="0">
              <a:solidFill>
                <a:schemeClr val="tx1"/>
              </a:solidFill>
              <a:ea typeface="나눔스퀘어 Bold" panose="020B0600000101010101" pitchFamily="50" charset="-127"/>
            </a:endParaRPr>
          </a:p>
          <a:p>
            <a:pPr algn="ctr">
              <a:spcBef>
                <a:spcPts val="526"/>
              </a:spcBef>
            </a:pPr>
            <a:r>
              <a:rPr lang="en-US" altLang="ko-KR" sz="1100" dirty="0">
                <a:solidFill>
                  <a:schemeClr val="tx1"/>
                </a:solidFill>
                <a:ea typeface="나눔스퀘어" panose="020B0600000101010101" pitchFamily="50" charset="-127"/>
              </a:rPr>
              <a:t>: p-value = 0.00 &lt; 0.05 </a:t>
            </a:r>
            <a:r>
              <a:rPr lang="ko-KR" altLang="en-US" sz="1100" b="1" dirty="0">
                <a:solidFill>
                  <a:schemeClr val="tx1"/>
                </a:solidFill>
                <a:ea typeface="나눔스퀘어 Bold" panose="020B0600000101010101" pitchFamily="50" charset="-127"/>
              </a:rPr>
              <a:t>→ 유의함</a:t>
            </a:r>
            <a:r>
              <a:rPr lang="en-US" altLang="ko-KR" sz="1100" dirty="0">
                <a:solidFill>
                  <a:schemeClr val="tx1"/>
                </a:solidFill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E8D0162-9F75-759E-F283-D085EF8F8727}"/>
              </a:ext>
            </a:extLst>
          </p:cNvPr>
          <p:cNvSpPr/>
          <p:nvPr/>
        </p:nvSpPr>
        <p:spPr>
          <a:xfrm>
            <a:off x="328556" y="1914945"/>
            <a:ext cx="4986000" cy="370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+mj-ea"/>
                <a:ea typeface="+mj-ea"/>
              </a:rPr>
              <a:t>연속형 변수</a:t>
            </a:r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57B84672-9B4D-D08D-307E-53A747B1DD6C}"/>
              </a:ext>
            </a:extLst>
          </p:cNvPr>
          <p:cNvGrpSpPr/>
          <p:nvPr/>
        </p:nvGrpSpPr>
        <p:grpSpPr>
          <a:xfrm>
            <a:off x="1613796" y="2257170"/>
            <a:ext cx="2629560" cy="857081"/>
            <a:chOff x="327680" y="4811715"/>
            <a:chExt cx="2415520" cy="857081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02088332-C997-AD3E-481B-A7A8AAB461A3}"/>
                </a:ext>
              </a:extLst>
            </p:cNvPr>
            <p:cNvSpPr/>
            <p:nvPr/>
          </p:nvSpPr>
          <p:spPr>
            <a:xfrm>
              <a:off x="451744" y="4914491"/>
              <a:ext cx="2196145" cy="147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28D79E47-C66E-7EF0-3BF4-468B91AEC6C7}"/>
                </a:ext>
              </a:extLst>
            </p:cNvPr>
            <p:cNvSpPr/>
            <p:nvPr/>
          </p:nvSpPr>
          <p:spPr>
            <a:xfrm>
              <a:off x="1001402" y="5210624"/>
              <a:ext cx="1099101" cy="147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B070AE2A-5759-133B-C893-00637890007C}"/>
                </a:ext>
              </a:extLst>
            </p:cNvPr>
            <p:cNvSpPr/>
            <p:nvPr/>
          </p:nvSpPr>
          <p:spPr>
            <a:xfrm>
              <a:off x="327680" y="5108229"/>
              <a:ext cx="2397277" cy="30411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526"/>
                </a:spcBef>
              </a:pPr>
              <a:r>
                <a:rPr lang="en-US" altLang="ko-KR" sz="1300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2. </a:t>
              </a:r>
              <a:r>
                <a:rPr lang="ko-KR" altLang="en-US" sz="1300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정규성 검정</a:t>
              </a:r>
              <a:endParaRPr lang="en-US" altLang="ko-KR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56D94BD5-DDF9-CD37-41F8-99DDAFDFAF88}"/>
                </a:ext>
              </a:extLst>
            </p:cNvPr>
            <p:cNvGrpSpPr/>
            <p:nvPr/>
          </p:nvGrpSpPr>
          <p:grpSpPr>
            <a:xfrm>
              <a:off x="335939" y="5383520"/>
              <a:ext cx="2397277" cy="285276"/>
              <a:chOff x="335939" y="5383520"/>
              <a:chExt cx="2397277" cy="285276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678D73D0-D6B6-CB1B-2AC1-D4CC96A8F259}"/>
                  </a:ext>
                </a:extLst>
              </p:cNvPr>
              <p:cNvSpPr/>
              <p:nvPr/>
            </p:nvSpPr>
            <p:spPr>
              <a:xfrm>
                <a:off x="553490" y="5516773"/>
                <a:ext cx="2019549" cy="11620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80EE2347-26CD-DA82-FA9D-9C7066C41CD5}"/>
                  </a:ext>
                </a:extLst>
              </p:cNvPr>
              <p:cNvSpPr/>
              <p:nvPr/>
            </p:nvSpPr>
            <p:spPr>
              <a:xfrm>
                <a:off x="335939" y="5383520"/>
                <a:ext cx="2397277" cy="285276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spcBef>
                    <a:spcPts val="526"/>
                  </a:spcBef>
                </a:pPr>
                <a:r>
                  <a:rPr lang="en-US" altLang="ko-KR" sz="1300" b="1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3. Mann Whitney U-test</a:t>
                </a:r>
              </a:p>
            </p:txBody>
          </p:sp>
        </p:grp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0C2915A-9159-8A81-140D-1F44C31B8BA4}"/>
                </a:ext>
              </a:extLst>
            </p:cNvPr>
            <p:cNvSpPr/>
            <p:nvPr/>
          </p:nvSpPr>
          <p:spPr>
            <a:xfrm>
              <a:off x="345923" y="4811715"/>
              <a:ext cx="2397277" cy="32533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526"/>
                </a:spcBef>
              </a:pPr>
              <a:r>
                <a:rPr lang="en-US" altLang="ko-KR" sz="1300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 Boxplot</a:t>
              </a:r>
              <a:r>
                <a:rPr lang="ko-KR" altLang="en-US" sz="1300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통한 비교시각화</a:t>
              </a:r>
            </a:p>
          </p:txBody>
        </p: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02F34E18-2D11-01D5-7710-D166897EA4E4}"/>
              </a:ext>
            </a:extLst>
          </p:cNvPr>
          <p:cNvGrpSpPr/>
          <p:nvPr/>
        </p:nvGrpSpPr>
        <p:grpSpPr>
          <a:xfrm>
            <a:off x="418492" y="3180065"/>
            <a:ext cx="2245200" cy="818120"/>
            <a:chOff x="346752" y="4829779"/>
            <a:chExt cx="1792056" cy="1725109"/>
          </a:xfrm>
        </p:grpSpPr>
        <p:pic>
          <p:nvPicPr>
            <p:cNvPr id="226" name="Picture 2">
              <a:extLst>
                <a:ext uri="{FF2B5EF4-FFF2-40B4-BE49-F238E27FC236}">
                  <a16:creationId xmlns:a16="http://schemas.microsoft.com/office/drawing/2014/main" id="{19744300-F95F-63FE-9FD8-7C11B3CB6C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89" y="5030487"/>
              <a:ext cx="1754527" cy="152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2B408B24-EF49-5D0D-18B0-7C684B44043C}"/>
                </a:ext>
              </a:extLst>
            </p:cNvPr>
            <p:cNvGrpSpPr/>
            <p:nvPr/>
          </p:nvGrpSpPr>
          <p:grpSpPr>
            <a:xfrm>
              <a:off x="346752" y="4829779"/>
              <a:ext cx="1792056" cy="1725109"/>
              <a:chOff x="315560" y="4507227"/>
              <a:chExt cx="1810090" cy="2051306"/>
            </a:xfrm>
          </p:grpSpPr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D31C01A8-A3D9-DB86-B0FA-91DFD7771B6E}"/>
                  </a:ext>
                </a:extLst>
              </p:cNvPr>
              <p:cNvSpPr/>
              <p:nvPr/>
            </p:nvSpPr>
            <p:spPr>
              <a:xfrm>
                <a:off x="502200" y="6447408"/>
                <a:ext cx="761154" cy="111125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0B58E5C1-A7A0-9066-F929-DA665E6DDBB8}"/>
                  </a:ext>
                </a:extLst>
              </p:cNvPr>
              <p:cNvSpPr/>
              <p:nvPr/>
            </p:nvSpPr>
            <p:spPr>
              <a:xfrm>
                <a:off x="1282506" y="6447407"/>
                <a:ext cx="761154" cy="111125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6FE55B7C-3F1D-ECBD-14A7-2E7CAEA1642C}"/>
                  </a:ext>
                </a:extLst>
              </p:cNvPr>
              <p:cNvSpPr/>
              <p:nvPr/>
            </p:nvSpPr>
            <p:spPr>
              <a:xfrm>
                <a:off x="330472" y="5403562"/>
                <a:ext cx="114028" cy="580005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795ECAB8-4047-3F40-99C6-F4916194A2CA}"/>
                  </a:ext>
                </a:extLst>
              </p:cNvPr>
              <p:cNvSpPr/>
              <p:nvPr/>
            </p:nvSpPr>
            <p:spPr>
              <a:xfrm>
                <a:off x="315560" y="4507227"/>
                <a:ext cx="1810090" cy="2032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ppm</a:t>
                </a:r>
              </a:p>
            </p:txBody>
          </p:sp>
        </p:grp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C41DAEC9-643E-E548-83C5-825B57E988B8}"/>
              </a:ext>
            </a:extLst>
          </p:cNvPr>
          <p:cNvSpPr txBox="1"/>
          <p:nvPr/>
        </p:nvSpPr>
        <p:spPr>
          <a:xfrm>
            <a:off x="2691080" y="3219369"/>
            <a:ext cx="2593065" cy="7694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ko-KR" altLang="en-US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정규성검정 결과</a:t>
            </a:r>
            <a:endParaRPr lang="en-US" altLang="ko-KR" sz="11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p-value = 0.00 &lt; 0.05 </a:t>
            </a:r>
            <a:r>
              <a:rPr lang="ko-KR" altLang="en-US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</a:t>
            </a:r>
            <a:r>
              <a:rPr lang="ko-KR" altLang="en-US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정규성 </a:t>
            </a:r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100" b="1" dirty="0">
              <a:solidFill>
                <a:schemeClr val="accent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Mann Whitney U-test</a:t>
            </a:r>
            <a:br>
              <a:rPr lang="en-US" altLang="ko-KR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p-value = 0.007  &lt; 0.05 </a:t>
            </a:r>
            <a:r>
              <a:rPr lang="ko-KR" altLang="en-US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</a:t>
            </a:r>
            <a:r>
              <a:rPr lang="ko-KR" altLang="en-US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유의함</a:t>
            </a:r>
            <a:endParaRPr lang="en-US" altLang="ko-KR" sz="11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6916E8-5D06-43F0-4F8F-291664D56A91}"/>
              </a:ext>
            </a:extLst>
          </p:cNvPr>
          <p:cNvGrpSpPr/>
          <p:nvPr/>
        </p:nvGrpSpPr>
        <p:grpSpPr>
          <a:xfrm>
            <a:off x="327640" y="1386658"/>
            <a:ext cx="4986000" cy="5238650"/>
            <a:chOff x="327640" y="1386658"/>
            <a:chExt cx="4986000" cy="5238650"/>
          </a:xfrm>
        </p:grpSpPr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995752E3-CCB1-E95E-1FE0-DAE7B392E916}"/>
                </a:ext>
              </a:extLst>
            </p:cNvPr>
            <p:cNvSpPr/>
            <p:nvPr/>
          </p:nvSpPr>
          <p:spPr>
            <a:xfrm>
              <a:off x="327640" y="1790451"/>
              <a:ext cx="4986000" cy="4834857"/>
            </a:xfrm>
            <a:prstGeom prst="rect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67C6A633-3048-B028-3DDD-A28D0DDE7F8F}"/>
                </a:ext>
              </a:extLst>
            </p:cNvPr>
            <p:cNvSpPr/>
            <p:nvPr/>
          </p:nvSpPr>
          <p:spPr>
            <a:xfrm>
              <a:off x="327640" y="1386658"/>
              <a:ext cx="4986000" cy="396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bg1"/>
                  </a:solidFill>
                </a:rPr>
                <a:t>불량발생에 영향을 미치는 변수 파악</a:t>
              </a:r>
            </a:p>
          </p:txBody>
        </p:sp>
      </p:grpSp>
      <p:sp>
        <p:nvSpPr>
          <p:cNvPr id="237" name="TextBox 236">
            <a:extLst>
              <a:ext uri="{FF2B5EF4-FFF2-40B4-BE49-F238E27FC236}">
                <a16:creationId xmlns:a16="http://schemas.microsoft.com/office/drawing/2014/main" id="{2447B25B-EEB9-6158-4B49-7D3B74D10E74}"/>
              </a:ext>
            </a:extLst>
          </p:cNvPr>
          <p:cNvSpPr txBox="1"/>
          <p:nvPr/>
        </p:nvSpPr>
        <p:spPr>
          <a:xfrm>
            <a:off x="326085" y="6251908"/>
            <a:ext cx="4987556" cy="3231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유의미한 변수들을 사용하여 예측모델 개발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618939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ECB986-E5AF-45B5-8814-F66448FF3F96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02.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분석결과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80FEA8C-F9BB-7088-CD07-D9248EA9107C}"/>
              </a:ext>
            </a:extLst>
          </p:cNvPr>
          <p:cNvSpPr txBox="1"/>
          <p:nvPr/>
        </p:nvSpPr>
        <p:spPr>
          <a:xfrm>
            <a:off x="307978" y="925895"/>
            <a:ext cx="105196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6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불량 발생에 영향을 미치는 운전 변수에 대한 </a:t>
            </a:r>
            <a:r>
              <a:rPr lang="ko-KR" altLang="en-US" sz="16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 운전조건 도출 및 실시간 적용 필요 </a:t>
            </a:r>
            <a:endParaRPr lang="en-US" altLang="ko-KR" sz="1600" b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D5DD445-CD12-62AB-B1A3-8109DE504051}"/>
              </a:ext>
            </a:extLst>
          </p:cNvPr>
          <p:cNvSpPr/>
          <p:nvPr/>
        </p:nvSpPr>
        <p:spPr>
          <a:xfrm>
            <a:off x="5335746" y="1383982"/>
            <a:ext cx="5041106" cy="5245755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49F0239-7560-EB59-FE24-10E4C93275D1}"/>
              </a:ext>
            </a:extLst>
          </p:cNvPr>
          <p:cNvSpPr/>
          <p:nvPr/>
        </p:nvSpPr>
        <p:spPr>
          <a:xfrm>
            <a:off x="5335746" y="1391087"/>
            <a:ext cx="5041106" cy="39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</a:rPr>
              <a:t>주요변수의 최적 운전조건 도출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E4442D7-13B4-C2F6-0DF7-01BF94F2021E}"/>
              </a:ext>
            </a:extLst>
          </p:cNvPr>
          <p:cNvGrpSpPr/>
          <p:nvPr/>
        </p:nvGrpSpPr>
        <p:grpSpPr>
          <a:xfrm>
            <a:off x="8706559" y="1865596"/>
            <a:ext cx="1565594" cy="2349618"/>
            <a:chOff x="3718716" y="1906236"/>
            <a:chExt cx="1565594" cy="234961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9231512-0554-0038-B4B8-A07605C9F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6116" y="1906236"/>
              <a:ext cx="1548000" cy="2315595"/>
            </a:xfrm>
            <a:prstGeom prst="rect">
              <a:avLst/>
            </a:prstGeom>
          </p:spPr>
        </p:pic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9B82814-5D95-9333-FF4A-975EE73C443A}"/>
                </a:ext>
              </a:extLst>
            </p:cNvPr>
            <p:cNvSpPr/>
            <p:nvPr/>
          </p:nvSpPr>
          <p:spPr>
            <a:xfrm>
              <a:off x="3726320" y="3942487"/>
              <a:ext cx="1548000" cy="313367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Selectivity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7CF413-E38C-7AAF-E45C-AD90D00E5CDC}"/>
                </a:ext>
              </a:extLst>
            </p:cNvPr>
            <p:cNvSpPr/>
            <p:nvPr/>
          </p:nvSpPr>
          <p:spPr>
            <a:xfrm rot="10800000">
              <a:off x="3737617" y="2806590"/>
              <a:ext cx="75783" cy="569833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0A52CCF2-FB60-C459-E525-093BBF29395D}"/>
                </a:ext>
              </a:extLst>
            </p:cNvPr>
            <p:cNvSpPr/>
            <p:nvPr/>
          </p:nvSpPr>
          <p:spPr>
            <a:xfrm>
              <a:off x="4134250" y="3823160"/>
              <a:ext cx="139034" cy="171475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endPara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399F3FE-03CA-4EB6-F9AE-5FDD06BA1DCE}"/>
                </a:ext>
              </a:extLst>
            </p:cNvPr>
            <p:cNvSpPr/>
            <p:nvPr/>
          </p:nvSpPr>
          <p:spPr>
            <a:xfrm>
              <a:off x="4832168" y="3780490"/>
              <a:ext cx="139034" cy="214144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FAF9EE26-D7C5-7568-61B1-EE2CD1D7BBF8}"/>
                </a:ext>
              </a:extLst>
            </p:cNvPr>
            <p:cNvSpPr/>
            <p:nvPr/>
          </p:nvSpPr>
          <p:spPr>
            <a:xfrm>
              <a:off x="3718716" y="2027457"/>
              <a:ext cx="1565594" cy="223298"/>
            </a:xfrm>
            <a:prstGeom prst="rect">
              <a:avLst/>
            </a:prstGeom>
            <a:noFill/>
            <a:ln w="19050">
              <a:solidFill>
                <a:srgbClr val="C4392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F68D55F3-1025-6107-37AD-671CF0C1D76B}"/>
                </a:ext>
              </a:extLst>
            </p:cNvPr>
            <p:cNvSpPr/>
            <p:nvPr/>
          </p:nvSpPr>
          <p:spPr>
            <a:xfrm>
              <a:off x="3718716" y="3527798"/>
              <a:ext cx="1565594" cy="280768"/>
            </a:xfrm>
            <a:prstGeom prst="rect">
              <a:avLst/>
            </a:prstGeom>
            <a:noFill/>
            <a:ln w="19050">
              <a:solidFill>
                <a:srgbClr val="C4392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76D1D1A-F755-ADB4-4089-14413F74D310}"/>
              </a:ext>
            </a:extLst>
          </p:cNvPr>
          <p:cNvGrpSpPr/>
          <p:nvPr/>
        </p:nvGrpSpPr>
        <p:grpSpPr>
          <a:xfrm>
            <a:off x="7054282" y="1872871"/>
            <a:ext cx="1552715" cy="2336442"/>
            <a:chOff x="2066439" y="1913511"/>
            <a:chExt cx="1552715" cy="233644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8C99B9B-40AD-601D-DF74-75B47994E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9479" y="1913511"/>
              <a:ext cx="1549675" cy="2123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DBCAC84-CB34-5B6E-E338-F33C96DEF569}"/>
                </a:ext>
              </a:extLst>
            </p:cNvPr>
            <p:cNvSpPr/>
            <p:nvPr/>
          </p:nvSpPr>
          <p:spPr>
            <a:xfrm>
              <a:off x="2530569" y="3710794"/>
              <a:ext cx="48835" cy="71542"/>
            </a:xfrm>
            <a:prstGeom prst="ellipse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4BBFE3B-63A9-DED4-A284-CDA8CA265367}"/>
                </a:ext>
              </a:extLst>
            </p:cNvPr>
            <p:cNvSpPr/>
            <p:nvPr/>
          </p:nvSpPr>
          <p:spPr>
            <a:xfrm rot="10800000">
              <a:off x="2074613" y="2631426"/>
              <a:ext cx="75783" cy="569833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E2E63EB-239F-2433-836E-A5318E504A79}"/>
                </a:ext>
              </a:extLst>
            </p:cNvPr>
            <p:cNvSpPr/>
            <p:nvPr/>
          </p:nvSpPr>
          <p:spPr>
            <a:xfrm>
              <a:off x="2068225" y="3919957"/>
              <a:ext cx="1549179" cy="329996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Temp_softbake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2F8E44E0-AA49-0151-A279-7B555448E37B}"/>
                </a:ext>
              </a:extLst>
            </p:cNvPr>
            <p:cNvSpPr/>
            <p:nvPr/>
          </p:nvSpPr>
          <p:spPr>
            <a:xfrm>
              <a:off x="2066439" y="2056655"/>
              <a:ext cx="1550965" cy="133595"/>
            </a:xfrm>
            <a:prstGeom prst="rect">
              <a:avLst/>
            </a:prstGeom>
            <a:noFill/>
            <a:ln w="19050">
              <a:solidFill>
                <a:srgbClr val="C4392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BBFA418-90F2-B12C-1B8A-F08CA66F0EEB}"/>
                </a:ext>
              </a:extLst>
            </p:cNvPr>
            <p:cNvSpPr/>
            <p:nvPr/>
          </p:nvSpPr>
          <p:spPr>
            <a:xfrm>
              <a:off x="2483691" y="3817261"/>
              <a:ext cx="139034" cy="171475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endPara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E9A86E9-53DA-DAEF-A1C5-C812093251F9}"/>
                </a:ext>
              </a:extLst>
            </p:cNvPr>
            <p:cNvSpPr/>
            <p:nvPr/>
          </p:nvSpPr>
          <p:spPr>
            <a:xfrm>
              <a:off x="3181609" y="3774591"/>
              <a:ext cx="139034" cy="214144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2EFE99A-4D29-607C-21D5-B36FC6523A6B}"/>
              </a:ext>
            </a:extLst>
          </p:cNvPr>
          <p:cNvGrpSpPr/>
          <p:nvPr/>
        </p:nvGrpSpPr>
        <p:grpSpPr>
          <a:xfrm>
            <a:off x="5395720" y="1875096"/>
            <a:ext cx="1559000" cy="2332413"/>
            <a:chOff x="407877" y="1915736"/>
            <a:chExt cx="1559000" cy="233241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28E3759-1EF6-0AF9-DACE-5E8066176C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93"/>
            <a:stretch/>
          </p:blipFill>
          <p:spPr bwMode="auto">
            <a:xfrm>
              <a:off x="415912" y="1915736"/>
              <a:ext cx="1550965" cy="2013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FAFCB71-9A71-BCBA-1F57-8C8A96517BCF}"/>
                </a:ext>
              </a:extLst>
            </p:cNvPr>
            <p:cNvSpPr/>
            <p:nvPr/>
          </p:nvSpPr>
          <p:spPr>
            <a:xfrm flipH="1">
              <a:off x="422723" y="2504358"/>
              <a:ext cx="117954" cy="496068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1581029-C7FC-CD52-32AD-DDE167B7C93E}"/>
                </a:ext>
              </a:extLst>
            </p:cNvPr>
            <p:cNvSpPr/>
            <p:nvPr/>
          </p:nvSpPr>
          <p:spPr>
            <a:xfrm rot="5400000">
              <a:off x="1116522" y="3680931"/>
              <a:ext cx="189817" cy="286267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FEDEB31-88DE-163F-A64E-7D1D5B549770}"/>
                </a:ext>
              </a:extLst>
            </p:cNvPr>
            <p:cNvSpPr/>
            <p:nvPr/>
          </p:nvSpPr>
          <p:spPr>
            <a:xfrm>
              <a:off x="407877" y="2063449"/>
              <a:ext cx="1550965" cy="308288"/>
            </a:xfrm>
            <a:prstGeom prst="rect">
              <a:avLst/>
            </a:prstGeom>
            <a:noFill/>
            <a:ln w="19050">
              <a:solidFill>
                <a:srgbClr val="C4392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155BD42-CC02-B800-FAB2-3A8707BE3F74}"/>
                </a:ext>
              </a:extLst>
            </p:cNvPr>
            <p:cNvSpPr/>
            <p:nvPr/>
          </p:nvSpPr>
          <p:spPr>
            <a:xfrm>
              <a:off x="409236" y="3918151"/>
              <a:ext cx="1549179" cy="329998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Flux90s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C0EB5DA-61CE-5201-FF43-2A2AF337CC63}"/>
                </a:ext>
              </a:extLst>
            </p:cNvPr>
            <p:cNvSpPr/>
            <p:nvPr/>
          </p:nvSpPr>
          <p:spPr>
            <a:xfrm rot="5400000">
              <a:off x="1115032" y="3680107"/>
              <a:ext cx="189817" cy="286267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8212D09-3240-1F02-1B2F-B02C1F41806E}"/>
                </a:ext>
              </a:extLst>
            </p:cNvPr>
            <p:cNvSpPr/>
            <p:nvPr/>
          </p:nvSpPr>
          <p:spPr>
            <a:xfrm>
              <a:off x="829256" y="3815455"/>
              <a:ext cx="139034" cy="171475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endPara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36BF348-B4C7-2405-5B66-85F00034A19E}"/>
                </a:ext>
              </a:extLst>
            </p:cNvPr>
            <p:cNvSpPr/>
            <p:nvPr/>
          </p:nvSpPr>
          <p:spPr>
            <a:xfrm>
              <a:off x="1527135" y="3815455"/>
              <a:ext cx="139034" cy="171475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082A7E3-456D-6C2A-A008-99322924E82C}"/>
              </a:ext>
            </a:extLst>
          </p:cNvPr>
          <p:cNvSpPr/>
          <p:nvPr/>
        </p:nvSpPr>
        <p:spPr>
          <a:xfrm>
            <a:off x="9845135" y="3583776"/>
            <a:ext cx="112495" cy="8753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8A9C1B0-76D2-3393-F8CE-F98C60343301}"/>
              </a:ext>
            </a:extLst>
          </p:cNvPr>
          <p:cNvSpPr/>
          <p:nvPr/>
        </p:nvSpPr>
        <p:spPr>
          <a:xfrm rot="10800000">
            <a:off x="5643560" y="3654033"/>
            <a:ext cx="1206656" cy="12933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DE21F07-3BE4-9B53-6DD7-1B36ECBF98B4}"/>
              </a:ext>
            </a:extLst>
          </p:cNvPr>
          <p:cNvSpPr/>
          <p:nvPr/>
        </p:nvSpPr>
        <p:spPr>
          <a:xfrm rot="10800000">
            <a:off x="7480519" y="1891345"/>
            <a:ext cx="164798" cy="11134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표 45">
                <a:extLst>
                  <a:ext uri="{FF2B5EF4-FFF2-40B4-BE49-F238E27FC236}">
                    <a16:creationId xmlns:a16="http://schemas.microsoft.com/office/drawing/2014/main" id="{0C9120BB-48C3-F0D7-47E0-2672E46FCF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358981"/>
                  </p:ext>
                </p:extLst>
              </p:nvPr>
            </p:nvGraphicFramePr>
            <p:xfrm>
              <a:off x="5410566" y="4532118"/>
              <a:ext cx="4861588" cy="1447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30794">
                      <a:extLst>
                        <a:ext uri="{9D8B030D-6E8A-4147-A177-3AD203B41FA5}">
                          <a16:colId xmlns:a16="http://schemas.microsoft.com/office/drawing/2014/main" val="3033416915"/>
                        </a:ext>
                      </a:extLst>
                    </a:gridCol>
                    <a:gridCol w="2430794">
                      <a:extLst>
                        <a:ext uri="{9D8B030D-6E8A-4147-A177-3AD203B41FA5}">
                          <a16:colId xmlns:a16="http://schemas.microsoft.com/office/drawing/2014/main" val="2734412386"/>
                        </a:ext>
                      </a:extLst>
                    </a:gridCol>
                  </a:tblGrid>
                  <a:tr h="27004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300" dirty="0"/>
                            <a:t>주요변수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300" dirty="0"/>
                            <a:t>최적구간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6215006"/>
                      </a:ext>
                    </a:extLst>
                  </a:tr>
                  <a:tr h="27004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Flux90s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300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ko-KR" sz="1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38.462×</m:t>
                                </m:r>
                                <m:sSup>
                                  <m:sSupPr>
                                    <m:ctrlP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r>
                                  <a:rPr lang="en-US" altLang="ko-KR" sz="1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,</m:t>
                                </m:r>
                                <m:r>
                                  <a:rPr lang="en-US" altLang="ko-KR" sz="1300" b="0" i="1" smtClean="0">
                                    <a:latin typeface="Cambria Math" panose="02040503050406030204" pitchFamily="18" charset="0"/>
                                  </a:rPr>
                                  <m:t>174.34</m:t>
                                </m:r>
                                <m:r>
                                  <a:rPr lang="en-US" altLang="ko-KR" sz="1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r>
                                  <a:rPr lang="en-US" altLang="ko-KR" sz="1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8266556"/>
                      </a:ext>
                    </a:extLst>
                  </a:tr>
                  <a:tr h="27004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 err="1"/>
                            <a:t>temp_softbake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01929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</a:rPr>
                                      <m:t>95.28 , 95.957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ko-KR" sz="1300" b="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0757243"/>
                      </a:ext>
                    </a:extLst>
                  </a:tr>
                  <a:tr h="27004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…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01929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300" dirty="0"/>
                            <a:t>…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2852378"/>
                      </a:ext>
                    </a:extLst>
                  </a:tr>
                  <a:tr h="27004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Selectivity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</a:rPr>
                                      <m:t>0.984 , 0.996</m:t>
                                    </m:r>
                                  </m:e>
                                </m:d>
                                <m:r>
                                  <a:rPr lang="en-US" altLang="ko-KR" sz="1300" b="0" i="1" smtClean="0">
                                    <a:latin typeface="Cambria Math" panose="02040503050406030204" pitchFamily="18" charset="0"/>
                                  </a:rPr>
                                  <m:t> ,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</a:rPr>
                                      <m:t>1.066 ,1.076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ko-KR" sz="1300" b="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219089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표 45">
                <a:extLst>
                  <a:ext uri="{FF2B5EF4-FFF2-40B4-BE49-F238E27FC236}">
                    <a16:creationId xmlns:a16="http://schemas.microsoft.com/office/drawing/2014/main" id="{0C9120BB-48C3-F0D7-47E0-2672E46FCF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358981"/>
                  </p:ext>
                </p:extLst>
              </p:nvPr>
            </p:nvGraphicFramePr>
            <p:xfrm>
              <a:off x="5410566" y="4532118"/>
              <a:ext cx="4861588" cy="1447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30794">
                      <a:extLst>
                        <a:ext uri="{9D8B030D-6E8A-4147-A177-3AD203B41FA5}">
                          <a16:colId xmlns:a16="http://schemas.microsoft.com/office/drawing/2014/main" val="3033416915"/>
                        </a:ext>
                      </a:extLst>
                    </a:gridCol>
                    <a:gridCol w="2430794">
                      <a:extLst>
                        <a:ext uri="{9D8B030D-6E8A-4147-A177-3AD203B41FA5}">
                          <a16:colId xmlns:a16="http://schemas.microsoft.com/office/drawing/2014/main" val="2734412386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300" dirty="0"/>
                            <a:t>주요변수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300" dirty="0"/>
                            <a:t>최적구간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6215006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Flux90s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251" t="-104255" r="-251" b="-3212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8266556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 err="1"/>
                            <a:t>temp_softbake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251" t="-200000" r="-251" b="-2145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0757243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…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01929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300" dirty="0"/>
                            <a:t>…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2852378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Selectivity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251" t="-397917" r="-251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9089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A33EA17-ED61-34E2-40FA-6BE10F7D6C5A}"/>
              </a:ext>
            </a:extLst>
          </p:cNvPr>
          <p:cNvSpPr/>
          <p:nvPr/>
        </p:nvSpPr>
        <p:spPr>
          <a:xfrm>
            <a:off x="5419619" y="6026880"/>
            <a:ext cx="4839522" cy="53686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26"/>
              </a:spcBef>
            </a:pPr>
            <a:r>
              <a:rPr lang="ko-KR" altLang="en-US" sz="13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운전변수를 최적운전조건으로 적용하여 </a:t>
            </a:r>
            <a:r>
              <a:rPr lang="ko-KR" altLang="en-US" sz="1300" b="1" dirty="0" err="1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실수율</a:t>
            </a:r>
            <a:r>
              <a:rPr lang="ko-KR" altLang="en-US" sz="13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향상 가능</a:t>
            </a:r>
            <a:endParaRPr lang="en-US" altLang="ko-KR" sz="1300" b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D36A2CA-3013-2B6C-3883-83C3A7E11A21}"/>
              </a:ext>
            </a:extLst>
          </p:cNvPr>
          <p:cNvSpPr txBox="1"/>
          <p:nvPr/>
        </p:nvSpPr>
        <p:spPr>
          <a:xfrm>
            <a:off x="5361491" y="4181672"/>
            <a:ext cx="4907867" cy="342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526"/>
              </a:spcBef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주요변수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개에 대한 최적구간 도출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19AD967-C159-6990-2357-F66E618D1120}"/>
              </a:ext>
            </a:extLst>
          </p:cNvPr>
          <p:cNvSpPr/>
          <p:nvPr/>
        </p:nvSpPr>
        <p:spPr>
          <a:xfrm>
            <a:off x="297298" y="1414330"/>
            <a:ext cx="4968000" cy="5245755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AF0F900-BC0D-A7B9-F6F4-54AA2F44CACD}"/>
              </a:ext>
            </a:extLst>
          </p:cNvPr>
          <p:cNvSpPr/>
          <p:nvPr/>
        </p:nvSpPr>
        <p:spPr>
          <a:xfrm>
            <a:off x="297297" y="1383982"/>
            <a:ext cx="4968000" cy="39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</a:rPr>
              <a:t>주요변수 도출</a:t>
            </a:r>
          </a:p>
        </p:txBody>
      </p:sp>
      <p:graphicFrame>
        <p:nvGraphicFramePr>
          <p:cNvPr id="67" name="표 33">
            <a:extLst>
              <a:ext uri="{FF2B5EF4-FFF2-40B4-BE49-F238E27FC236}">
                <a16:creationId xmlns:a16="http://schemas.microsoft.com/office/drawing/2014/main" id="{B55A9ADC-64F8-BA38-282E-231203D0D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117213"/>
              </p:ext>
            </p:extLst>
          </p:nvPr>
        </p:nvGraphicFramePr>
        <p:xfrm>
          <a:off x="377603" y="2000742"/>
          <a:ext cx="4807390" cy="2849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6258">
                  <a:extLst>
                    <a:ext uri="{9D8B030D-6E8A-4147-A177-3AD203B41FA5}">
                      <a16:colId xmlns:a16="http://schemas.microsoft.com/office/drawing/2014/main" val="2281354203"/>
                    </a:ext>
                  </a:extLst>
                </a:gridCol>
                <a:gridCol w="1474470">
                  <a:extLst>
                    <a:ext uri="{9D8B030D-6E8A-4147-A177-3AD203B41FA5}">
                      <a16:colId xmlns:a16="http://schemas.microsoft.com/office/drawing/2014/main" val="76173006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3178593715"/>
                    </a:ext>
                  </a:extLst>
                </a:gridCol>
                <a:gridCol w="1813672">
                  <a:extLst>
                    <a:ext uri="{9D8B030D-6E8A-4147-A177-3AD203B41FA5}">
                      <a16:colId xmlns:a16="http://schemas.microsoft.com/office/drawing/2014/main" val="3778498617"/>
                    </a:ext>
                  </a:extLst>
                </a:gridCol>
              </a:tblGrid>
              <a:tr h="1763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Rank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Feature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Importance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Process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75014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Flux90s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0.128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latin typeface="+mj-lt"/>
                        </a:rPr>
                        <a:t>Ion_Implantation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5346735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2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latin typeface="+mj-lt"/>
                        </a:rPr>
                        <a:t>temp_softbake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0.109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latin typeface="+mj-lt"/>
                        </a:rPr>
                        <a:t>Photo_softbake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6794453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3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Selectivity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0.088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Etching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3081853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4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spin1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0.071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latin typeface="+mj-lt"/>
                        </a:rPr>
                        <a:t>Photo_softbake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526141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5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latin typeface="+mj-lt"/>
                        </a:rPr>
                        <a:t>Temp_Oxid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0.069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Oxidation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469458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6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latin typeface="+mj-lt"/>
                        </a:rPr>
                        <a:t>Source_Power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0.066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Etching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849889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Flux160s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0.051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/>
                        <a:t>Ion_Implantation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0127002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8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Photoresist_bake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0.050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/>
                        <a:t>Photo_softbake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7557530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Pressure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0.048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Oxidation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465182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Flux840s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0.045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Ion_Implantation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6279048"/>
                  </a:ext>
                </a:extLst>
              </a:tr>
            </a:tbl>
          </a:graphicData>
        </a:graphic>
      </p:graphicFrame>
      <p:sp>
        <p:nvSpPr>
          <p:cNvPr id="68" name="화살표: 아래쪽 67">
            <a:extLst>
              <a:ext uri="{FF2B5EF4-FFF2-40B4-BE49-F238E27FC236}">
                <a16:creationId xmlns:a16="http://schemas.microsoft.com/office/drawing/2014/main" id="{E9F2CA78-FFA1-DC4B-608B-FF7EDE3E1186}"/>
              </a:ext>
            </a:extLst>
          </p:cNvPr>
          <p:cNvSpPr/>
          <p:nvPr/>
        </p:nvSpPr>
        <p:spPr>
          <a:xfrm>
            <a:off x="1038504" y="5078080"/>
            <a:ext cx="3485584" cy="463206"/>
          </a:xfrm>
          <a:prstGeom prst="downArrow">
            <a:avLst>
              <a:gd name="adj1" fmla="val 48961"/>
              <a:gd name="adj2" fmla="val 60923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5000">
                <a:schemeClr val="accent3">
                  <a:lumMod val="97000"/>
                  <a:lumOff val="3000"/>
                </a:schemeClr>
              </a:gs>
              <a:gs pos="100000">
                <a:schemeClr val="bg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337D0C0-E8C7-D00D-ACC6-BD102CFF8D2E}"/>
              </a:ext>
            </a:extLst>
          </p:cNvPr>
          <p:cNvSpPr txBox="1"/>
          <p:nvPr/>
        </p:nvSpPr>
        <p:spPr>
          <a:xfrm>
            <a:off x="427382" y="5714465"/>
            <a:ext cx="4783010" cy="68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lnSpc>
                <a:spcPct val="150000"/>
              </a:lnSpc>
              <a:spcBef>
                <a:spcPts val="526"/>
              </a:spcBef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변수들은 불량품 발생에 비교적 큰 영향을 주는 변수</a:t>
            </a:r>
            <a:endParaRPr lang="en-US" altLang="ko-KR" sz="12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603" indent="-250603">
              <a:lnSpc>
                <a:spcPct val="150000"/>
              </a:lnSpc>
              <a:spcBef>
                <a:spcPts val="526"/>
              </a:spcBef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주요변수 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개로 </a:t>
            </a:r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최적운전조건을 도출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하고 이를 통해 </a:t>
            </a:r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불량률 개선</a:t>
            </a:r>
            <a:endParaRPr lang="en-US" altLang="ko-KR" sz="1200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1C9CA8-D8EA-7514-F34F-8B5F56BE370C}"/>
              </a:ext>
            </a:extLst>
          </p:cNvPr>
          <p:cNvSpPr/>
          <p:nvPr/>
        </p:nvSpPr>
        <p:spPr>
          <a:xfrm>
            <a:off x="377603" y="2262189"/>
            <a:ext cx="4814066" cy="1545732"/>
          </a:xfrm>
          <a:prstGeom prst="rect">
            <a:avLst/>
          </a:prstGeom>
          <a:noFill/>
          <a:ln w="19050">
            <a:solidFill>
              <a:srgbClr val="C43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6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E0B2B7-DB52-6D77-22CF-29D8E4AEF549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03.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개선안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D09BFA6-0FBD-A760-C1B3-20813A138782}"/>
              </a:ext>
            </a:extLst>
          </p:cNvPr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624790F-B752-9CC2-FB6C-AC07983051B1}"/>
              </a:ext>
            </a:extLst>
          </p:cNvPr>
          <p:cNvGrpSpPr/>
          <p:nvPr/>
        </p:nvGrpSpPr>
        <p:grpSpPr>
          <a:xfrm>
            <a:off x="981704" y="1855095"/>
            <a:ext cx="3701144" cy="4505267"/>
            <a:chOff x="856910" y="1979747"/>
            <a:chExt cx="3701144" cy="400849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C53DB5-7BCA-D25C-BFA1-CC684AC9C591}"/>
                </a:ext>
              </a:extLst>
            </p:cNvPr>
            <p:cNvSpPr/>
            <p:nvPr/>
          </p:nvSpPr>
          <p:spPr>
            <a:xfrm>
              <a:off x="856911" y="1979747"/>
              <a:ext cx="3701143" cy="841820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생산실적을 실시간 반영한 경로추천시스템 필요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12125CB-6057-209B-859E-CF91D0607A22}"/>
                </a:ext>
              </a:extLst>
            </p:cNvPr>
            <p:cNvSpPr/>
            <p:nvPr/>
          </p:nvSpPr>
          <p:spPr>
            <a:xfrm>
              <a:off x="856910" y="3035306"/>
              <a:ext cx="3701143" cy="841820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공정 안정화 활동 필요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A85DFF7-EB15-343C-16B9-2DD9486BDE33}"/>
                </a:ext>
              </a:extLst>
            </p:cNvPr>
            <p:cNvSpPr/>
            <p:nvPr/>
          </p:nvSpPr>
          <p:spPr>
            <a:xfrm>
              <a:off x="856911" y="5146425"/>
              <a:ext cx="3701143" cy="841820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공정별 부하조정을 통한 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생산량 최적화 필요 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7063AD4-F6A0-556C-A8EA-750DCDC76781}"/>
                </a:ext>
              </a:extLst>
            </p:cNvPr>
            <p:cNvSpPr/>
            <p:nvPr/>
          </p:nvSpPr>
          <p:spPr>
            <a:xfrm>
              <a:off x="856910" y="4090865"/>
              <a:ext cx="3701143" cy="841820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실시간 최적운전조건 적용을 통한 </a:t>
              </a:r>
              <a:r>
                <a:rPr lang="ko-KR" altLang="en-US" dirty="0" err="1">
                  <a:solidFill>
                    <a:schemeClr val="tx1"/>
                  </a:solidFill>
                </a:rPr>
                <a:t>수율</a:t>
              </a:r>
              <a:r>
                <a:rPr lang="ko-KR" altLang="en-US" dirty="0">
                  <a:solidFill>
                    <a:schemeClr val="tx1"/>
                  </a:solidFill>
                </a:rPr>
                <a:t> 향상 필요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AB5D79D-1C85-ACDA-6858-81B32CF6165D}"/>
              </a:ext>
            </a:extLst>
          </p:cNvPr>
          <p:cNvGrpSpPr/>
          <p:nvPr/>
        </p:nvGrpSpPr>
        <p:grpSpPr>
          <a:xfrm>
            <a:off x="5965752" y="2801241"/>
            <a:ext cx="3701143" cy="2132519"/>
            <a:chOff x="6028672" y="2801241"/>
            <a:chExt cx="3701143" cy="213251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CAEF389-CD91-7520-301C-9313AE4B4604}"/>
                </a:ext>
              </a:extLst>
            </p:cNvPr>
            <p:cNvSpPr/>
            <p:nvPr/>
          </p:nvSpPr>
          <p:spPr>
            <a:xfrm>
              <a:off x="6028672" y="2801241"/>
              <a:ext cx="3701143" cy="94614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+mj-lt"/>
                  <a:ea typeface="+mj-ea"/>
                </a:rPr>
                <a:t>실시간 모니터링 시스템 </a:t>
              </a:r>
              <a:br>
                <a:rPr lang="en-US" altLang="ko-KR" sz="2000" dirty="0">
                  <a:latin typeface="+mj-lt"/>
                  <a:ea typeface="+mj-ea"/>
                </a:rPr>
              </a:br>
              <a:r>
                <a:rPr lang="ko-KR" altLang="en-US" sz="2000" dirty="0">
                  <a:latin typeface="+mj-lt"/>
                  <a:ea typeface="+mj-ea"/>
                </a:rPr>
                <a:t>개발 및 운영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16C042A-D5B1-943F-7EA8-2B67FD957171}"/>
                </a:ext>
              </a:extLst>
            </p:cNvPr>
            <p:cNvSpPr/>
            <p:nvPr/>
          </p:nvSpPr>
          <p:spPr>
            <a:xfrm>
              <a:off x="6028672" y="3987614"/>
              <a:ext cx="3701143" cy="94614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ea typeface="+mj-ea"/>
                </a:rPr>
                <a:t>실시간 공정경로 추천시스템 </a:t>
              </a:r>
              <a:br>
                <a:rPr lang="en-US" altLang="ko-KR" sz="2000" dirty="0">
                  <a:solidFill>
                    <a:schemeClr val="bg1"/>
                  </a:solidFill>
                  <a:latin typeface="+mj-lt"/>
                  <a:ea typeface="+mj-ea"/>
                </a:rPr>
              </a:br>
              <a:r>
                <a:rPr lang="ko-KR" altLang="en-US" sz="2000" dirty="0">
                  <a:solidFill>
                    <a:schemeClr val="bg1"/>
                  </a:solidFill>
                  <a:latin typeface="+mj-lt"/>
                  <a:ea typeface="+mj-ea"/>
                </a:rPr>
                <a:t>개발 및 운영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063DAC-5D81-2808-0C1E-2DDB80AE07AB}"/>
              </a:ext>
            </a:extLst>
          </p:cNvPr>
          <p:cNvSpPr/>
          <p:nvPr/>
        </p:nvSpPr>
        <p:spPr>
          <a:xfrm>
            <a:off x="977632" y="1220724"/>
            <a:ext cx="3709289" cy="370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+mj-ea"/>
                <a:ea typeface="+mj-ea"/>
              </a:rPr>
              <a:t>개선기회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BA3840-1BF8-F88B-5B2F-FAC8C26DFA12}"/>
              </a:ext>
            </a:extLst>
          </p:cNvPr>
          <p:cNvSpPr/>
          <p:nvPr/>
        </p:nvSpPr>
        <p:spPr>
          <a:xfrm>
            <a:off x="5961679" y="1220724"/>
            <a:ext cx="3709288" cy="370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+mj-ea"/>
                <a:ea typeface="+mj-ea"/>
              </a:rPr>
              <a:t>개선방안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719222-DE6A-D513-9827-2F616DC0B2D5}"/>
              </a:ext>
            </a:extLst>
          </p:cNvPr>
          <p:cNvCxnSpPr>
            <a:stCxn id="9" idx="3"/>
            <a:endCxn id="16" idx="1"/>
          </p:cNvCxnSpPr>
          <p:nvPr/>
        </p:nvCxnSpPr>
        <p:spPr>
          <a:xfrm>
            <a:off x="4682848" y="2328168"/>
            <a:ext cx="1282904" cy="213251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CEF7C5D-C624-7891-7066-4B9960A5AB4B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4682847" y="3514541"/>
            <a:ext cx="1282905" cy="94614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15AE9B-38E9-6579-6006-C5F3C4B675B1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4682847" y="3274314"/>
            <a:ext cx="1282905" cy="240227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78C0D5D-F1FC-D1AE-82B7-B5171A3D5D33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 flipV="1">
            <a:off x="4682847" y="3274314"/>
            <a:ext cx="1282905" cy="1426601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6652268-7D04-667F-D786-3B78905550D8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 flipV="1">
            <a:off x="4682848" y="4460687"/>
            <a:ext cx="1282904" cy="142660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0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E0B2B7-DB52-6D77-22CF-29D8E4AEF549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03.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개선안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D09BFA6-0FBD-A760-C1B3-20813A138782}"/>
              </a:ext>
            </a:extLst>
          </p:cNvPr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9DC477A-6745-FD58-2CAD-8560195DC607}"/>
              </a:ext>
            </a:extLst>
          </p:cNvPr>
          <p:cNvSpPr txBox="1"/>
          <p:nvPr/>
        </p:nvSpPr>
        <p:spPr>
          <a:xfrm>
            <a:off x="355600" y="916842"/>
            <a:ext cx="9658412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26"/>
              </a:spcBef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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 모니터링 시스템 개발 및 운영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실시간으로 운전현황 모니터링 및 이상 발생시 신속한 조치로 불량 발생 최소화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526"/>
              </a:spcBef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현재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수율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92.7%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98%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수율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향상 기대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연간 매출총이익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240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억 원 증대 기대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DB0367-DFD5-4E13-0EAE-5820F4C354C3}"/>
              </a:ext>
            </a:extLst>
          </p:cNvPr>
          <p:cNvSpPr/>
          <p:nvPr/>
        </p:nvSpPr>
        <p:spPr>
          <a:xfrm>
            <a:off x="5523705" y="3132541"/>
            <a:ext cx="2162970" cy="1054739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기존 </a:t>
            </a:r>
            <a:r>
              <a:rPr lang="ko-KR" altLang="en-US" sz="1600" dirty="0" err="1">
                <a:solidFill>
                  <a:schemeClr val="tx1"/>
                </a:solidFill>
                <a:latin typeface="+mj-ea"/>
                <a:ea typeface="+mj-ea"/>
              </a:rPr>
              <a:t>수율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rgbClr val="C4392A"/>
                </a:solidFill>
              </a:rPr>
              <a:t>92.7%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불량 웨이퍼 수 </a:t>
            </a:r>
            <a:r>
              <a:rPr lang="en-US" altLang="ko-KR" sz="1600" dirty="0">
                <a:solidFill>
                  <a:srgbClr val="C4392A"/>
                </a:solidFill>
              </a:rPr>
              <a:t>121</a:t>
            </a:r>
            <a:r>
              <a:rPr lang="ko-KR" altLang="en-US" sz="1600" dirty="0">
                <a:solidFill>
                  <a:srgbClr val="C4392A"/>
                </a:solidFill>
              </a:rPr>
              <a:t>개</a:t>
            </a:r>
            <a:endParaRPr lang="en-US" altLang="ko-KR" sz="1600" dirty="0">
              <a:solidFill>
                <a:srgbClr val="C4392A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9209A5-80D1-65C4-CC10-CDA0357B29E1}"/>
              </a:ext>
            </a:extLst>
          </p:cNvPr>
          <p:cNvSpPr/>
          <p:nvPr/>
        </p:nvSpPr>
        <p:spPr>
          <a:xfrm>
            <a:off x="8180910" y="3125421"/>
            <a:ext cx="2163600" cy="1054739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개선 후 </a:t>
            </a:r>
            <a:r>
              <a:rPr lang="ko-KR" altLang="en-US" sz="1600" dirty="0" err="1">
                <a:solidFill>
                  <a:schemeClr val="tx1"/>
                </a:solidFill>
                <a:latin typeface="+mj-ea"/>
                <a:ea typeface="+mj-ea"/>
              </a:rPr>
              <a:t>수율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</a:rPr>
              <a:t>98.0%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불량품 웨이퍼 수 </a:t>
            </a:r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</a:rPr>
              <a:t>33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</a:rPr>
              <a:t>개</a:t>
            </a:r>
            <a:endParaRPr lang="en-US" altLang="ko-KR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DD6D37-3C00-2D9F-AF43-2186C1FE77BC}"/>
              </a:ext>
            </a:extLst>
          </p:cNvPr>
          <p:cNvSpPr/>
          <p:nvPr/>
        </p:nvSpPr>
        <p:spPr>
          <a:xfrm>
            <a:off x="5523705" y="4275034"/>
            <a:ext cx="4820805" cy="2285066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개선 후 늘어난 양품 웨이퍼 수 </a:t>
            </a:r>
            <a:r>
              <a:rPr lang="en-US" altLang="ko-KR" sz="1600" dirty="0">
                <a:solidFill>
                  <a:schemeClr val="tx1"/>
                </a:solidFill>
              </a:rPr>
              <a:t>88</a:t>
            </a:r>
            <a:r>
              <a:rPr lang="ko-KR" altLang="en-US" sz="1600" dirty="0">
                <a:solidFill>
                  <a:schemeClr val="tx1"/>
                </a:solidFill>
              </a:rPr>
              <a:t>개에 대해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Chip </a:t>
            </a:r>
            <a:r>
              <a:rPr lang="ko-KR" altLang="en-US" sz="1600" dirty="0" err="1">
                <a:solidFill>
                  <a:schemeClr val="tx1"/>
                </a:solidFill>
              </a:rPr>
              <a:t>수율을</a:t>
            </a:r>
            <a:r>
              <a:rPr lang="ko-KR" altLang="en-US" sz="1600" dirty="0">
                <a:solidFill>
                  <a:schemeClr val="tx1"/>
                </a:solidFill>
              </a:rPr>
              <a:t> 고려하여 총 양품 </a:t>
            </a:r>
            <a:r>
              <a:rPr lang="en-US" altLang="ko-KR" sz="1600" dirty="0">
                <a:solidFill>
                  <a:schemeClr val="tx1"/>
                </a:solidFill>
              </a:rPr>
              <a:t>chip </a:t>
            </a:r>
            <a:r>
              <a:rPr lang="ko-KR" altLang="en-US" sz="1600" dirty="0">
                <a:solidFill>
                  <a:schemeClr val="tx1"/>
                </a:solidFill>
              </a:rPr>
              <a:t>수 계산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= </a:t>
            </a:r>
            <a:r>
              <a:rPr lang="ko-KR" altLang="en-US" sz="1300" dirty="0">
                <a:solidFill>
                  <a:schemeClr val="tx1"/>
                </a:solidFill>
              </a:rPr>
              <a:t>늘어난 양품</a:t>
            </a:r>
            <a:r>
              <a:rPr lang="en-US" altLang="ko-KR" sz="1300" dirty="0">
                <a:solidFill>
                  <a:schemeClr val="tx1"/>
                </a:solidFill>
              </a:rPr>
              <a:t> </a:t>
            </a:r>
            <a:r>
              <a:rPr lang="ko-KR" altLang="en-US" sz="1300" dirty="0">
                <a:solidFill>
                  <a:schemeClr val="tx1"/>
                </a:solidFill>
              </a:rPr>
              <a:t>웨이퍼 수 </a:t>
            </a:r>
            <a:r>
              <a:rPr lang="en-US" altLang="ko-KR" sz="1300" dirty="0">
                <a:solidFill>
                  <a:schemeClr val="tx1"/>
                </a:solidFill>
              </a:rPr>
              <a:t>* </a:t>
            </a:r>
            <a:r>
              <a:rPr lang="ko-KR" altLang="en-US" sz="1300" dirty="0">
                <a:solidFill>
                  <a:schemeClr val="tx1"/>
                </a:solidFill>
              </a:rPr>
              <a:t>당사의 웨이퍼 당 양품 </a:t>
            </a:r>
            <a:r>
              <a:rPr lang="en-US" altLang="ko-KR" sz="1300" dirty="0">
                <a:solidFill>
                  <a:schemeClr val="tx1"/>
                </a:solidFill>
              </a:rPr>
              <a:t>chip</a:t>
            </a:r>
            <a:r>
              <a:rPr lang="ko-KR" altLang="en-US" sz="1300" dirty="0">
                <a:solidFill>
                  <a:schemeClr val="tx1"/>
                </a:solidFill>
              </a:rPr>
              <a:t>수</a:t>
            </a:r>
            <a:r>
              <a:rPr lang="en-US" altLang="ko-KR" sz="1300" dirty="0">
                <a:solidFill>
                  <a:schemeClr val="tx1"/>
                </a:solidFill>
              </a:rPr>
              <a:t>* chip</a:t>
            </a:r>
            <a:r>
              <a:rPr lang="ko-KR" altLang="en-US" sz="1300" dirty="0">
                <a:solidFill>
                  <a:schemeClr val="tx1"/>
                </a:solidFill>
              </a:rPr>
              <a:t> 단가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= 88 * (2,000 * 0.95) * 12,000</a:t>
            </a:r>
            <a:r>
              <a:rPr lang="ko-KR" altLang="en-US" sz="1300" dirty="0">
                <a:solidFill>
                  <a:schemeClr val="tx1"/>
                </a:solidFill>
              </a:rPr>
              <a:t> 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= 2,006,400,000</a:t>
            </a:r>
          </a:p>
          <a:p>
            <a:pPr algn="ctr"/>
            <a:endParaRPr lang="en-US" altLang="ko-KR" sz="13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월 매출총이익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약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20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억 원 </a:t>
            </a:r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증가</a:t>
            </a:r>
            <a:endParaRPr lang="en-US" altLang="ko-KR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9928B269-4F8E-8FBF-829F-169593D119EA}"/>
              </a:ext>
            </a:extLst>
          </p:cNvPr>
          <p:cNvSpPr/>
          <p:nvPr/>
        </p:nvSpPr>
        <p:spPr>
          <a:xfrm>
            <a:off x="7731727" y="3172203"/>
            <a:ext cx="404760" cy="961173"/>
          </a:xfrm>
          <a:prstGeom prst="homePlate">
            <a:avLst>
              <a:gd name="adj" fmla="val 100000"/>
            </a:avLst>
          </a:prstGeom>
          <a:gradFill flip="none" rotWithShape="1">
            <a:gsLst>
              <a:gs pos="100000">
                <a:schemeClr val="bg1"/>
              </a:gs>
              <a:gs pos="10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1F6E7E-20F0-6AFE-F7BE-0BC77DA95E89}"/>
              </a:ext>
            </a:extLst>
          </p:cNvPr>
          <p:cNvSpPr/>
          <p:nvPr/>
        </p:nvSpPr>
        <p:spPr>
          <a:xfrm>
            <a:off x="502243" y="2153079"/>
            <a:ext cx="4799255" cy="4407022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4437D6-902C-A1B5-2907-E69B7623E127}"/>
              </a:ext>
            </a:extLst>
          </p:cNvPr>
          <p:cNvSpPr/>
          <p:nvPr/>
        </p:nvSpPr>
        <p:spPr>
          <a:xfrm>
            <a:off x="502243" y="2159048"/>
            <a:ext cx="4799255" cy="3326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운전조건 최적화 및 모니터링 시스템 구조도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C3D6E9E-92EA-6518-1314-CC88496F088A}"/>
              </a:ext>
            </a:extLst>
          </p:cNvPr>
          <p:cNvCxnSpPr>
            <a:cxnSpLocks/>
            <a:stCxn id="29" idx="3"/>
            <a:endCxn id="37" idx="2"/>
          </p:cNvCxnSpPr>
          <p:nvPr/>
        </p:nvCxnSpPr>
        <p:spPr>
          <a:xfrm>
            <a:off x="3873890" y="3243590"/>
            <a:ext cx="722446" cy="706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34A156BC-CC08-91F0-40D1-FB9749863067}"/>
              </a:ext>
            </a:extLst>
          </p:cNvPr>
          <p:cNvSpPr/>
          <p:nvPr/>
        </p:nvSpPr>
        <p:spPr>
          <a:xfrm>
            <a:off x="4596336" y="3222457"/>
            <a:ext cx="69267" cy="5639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28608C8-89D6-4135-1FF2-E1E7FD5821B9}"/>
              </a:ext>
            </a:extLst>
          </p:cNvPr>
          <p:cNvCxnSpPr>
            <a:cxnSpLocks/>
            <a:stCxn id="37" idx="4"/>
            <a:endCxn id="40" idx="1"/>
          </p:cNvCxnSpPr>
          <p:nvPr/>
        </p:nvCxnSpPr>
        <p:spPr>
          <a:xfrm flipH="1">
            <a:off x="4630969" y="3278852"/>
            <a:ext cx="1" cy="90655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56B9B24-22A4-63F4-EEDF-B0C351B00E8B}"/>
              </a:ext>
            </a:extLst>
          </p:cNvPr>
          <p:cNvGrpSpPr/>
          <p:nvPr/>
        </p:nvGrpSpPr>
        <p:grpSpPr>
          <a:xfrm rot="5400000">
            <a:off x="4062224" y="4226680"/>
            <a:ext cx="1137490" cy="1054933"/>
            <a:chOff x="3345710" y="3813769"/>
            <a:chExt cx="1612633" cy="1185142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B1AE321-EFF8-11DB-ADFD-FB17EF8B47A8}"/>
                </a:ext>
              </a:extLst>
            </p:cNvPr>
            <p:cNvSpPr/>
            <p:nvPr/>
          </p:nvSpPr>
          <p:spPr>
            <a:xfrm>
              <a:off x="3345710" y="3813769"/>
              <a:ext cx="1612633" cy="118514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7834D436-2D32-D61A-C803-1B95F78CB782}"/>
                </a:ext>
              </a:extLst>
            </p:cNvPr>
            <p:cNvSpPr/>
            <p:nvPr/>
          </p:nvSpPr>
          <p:spPr>
            <a:xfrm>
              <a:off x="3436048" y="4003835"/>
              <a:ext cx="676121" cy="816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EAEC7322-7EC9-114D-7FE5-7B9A210BB931}"/>
                </a:ext>
              </a:extLst>
            </p:cNvPr>
            <p:cNvSpPr/>
            <p:nvPr/>
          </p:nvSpPr>
          <p:spPr>
            <a:xfrm>
              <a:off x="4202335" y="4005072"/>
              <a:ext cx="676121" cy="816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597EBE5-1F90-A883-8677-110ECA7BFC0D}"/>
              </a:ext>
            </a:extLst>
          </p:cNvPr>
          <p:cNvCxnSpPr>
            <a:cxnSpLocks/>
          </p:cNvCxnSpPr>
          <p:nvPr/>
        </p:nvCxnSpPr>
        <p:spPr>
          <a:xfrm>
            <a:off x="2215812" y="3822728"/>
            <a:ext cx="0" cy="1910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88BDF6C-740C-E861-A52D-1F6179FC8FD1}"/>
              </a:ext>
            </a:extLst>
          </p:cNvPr>
          <p:cNvCxnSpPr>
            <a:cxnSpLocks/>
            <a:stCxn id="70" idx="1"/>
          </p:cNvCxnSpPr>
          <p:nvPr/>
        </p:nvCxnSpPr>
        <p:spPr>
          <a:xfrm>
            <a:off x="2692545" y="3829870"/>
            <a:ext cx="1353" cy="18305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48F3FA2-240F-023E-267E-1FD6F758019E}"/>
              </a:ext>
            </a:extLst>
          </p:cNvPr>
          <p:cNvCxnSpPr>
            <a:cxnSpLocks/>
          </p:cNvCxnSpPr>
          <p:nvPr/>
        </p:nvCxnSpPr>
        <p:spPr>
          <a:xfrm>
            <a:off x="3122039" y="3822729"/>
            <a:ext cx="0" cy="19100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DDB3E97-3456-1596-B118-387FE8177D4F}"/>
              </a:ext>
            </a:extLst>
          </p:cNvPr>
          <p:cNvCxnSpPr>
            <a:cxnSpLocks/>
            <a:stCxn id="73" idx="1"/>
          </p:cNvCxnSpPr>
          <p:nvPr/>
        </p:nvCxnSpPr>
        <p:spPr>
          <a:xfrm>
            <a:off x="3599339" y="3840579"/>
            <a:ext cx="0" cy="1723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C53C7CD-0C1C-93E9-EA4E-AAD904A1F20A}"/>
              </a:ext>
            </a:extLst>
          </p:cNvPr>
          <p:cNvCxnSpPr>
            <a:cxnSpLocks/>
          </p:cNvCxnSpPr>
          <p:nvPr/>
        </p:nvCxnSpPr>
        <p:spPr>
          <a:xfrm>
            <a:off x="2215812" y="4012923"/>
            <a:ext cx="138352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46A4BFB-FE17-3AE6-FDAC-E96A43658ED4}"/>
              </a:ext>
            </a:extLst>
          </p:cNvPr>
          <p:cNvSpPr/>
          <p:nvPr/>
        </p:nvSpPr>
        <p:spPr>
          <a:xfrm>
            <a:off x="2868703" y="3985383"/>
            <a:ext cx="69267" cy="5639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50B6ABB-DB67-047C-E943-9C5EECFC145E}"/>
              </a:ext>
            </a:extLst>
          </p:cNvPr>
          <p:cNvSpPr/>
          <p:nvPr/>
        </p:nvSpPr>
        <p:spPr>
          <a:xfrm>
            <a:off x="2097885" y="4183538"/>
            <a:ext cx="1611927" cy="113935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데이터베이스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192B02C-B894-5924-2579-884879DB299A}"/>
              </a:ext>
            </a:extLst>
          </p:cNvPr>
          <p:cNvSpPr/>
          <p:nvPr/>
        </p:nvSpPr>
        <p:spPr>
          <a:xfrm>
            <a:off x="1831037" y="5710755"/>
            <a:ext cx="2147443" cy="488783"/>
          </a:xfrm>
          <a:prstGeom prst="roundRect">
            <a:avLst>
              <a:gd name="adj" fmla="val 9180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실시간 모니터링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운전조건 최적화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2C2B625-5B9E-57C7-D7DB-0E9CCF86D83E}"/>
              </a:ext>
            </a:extLst>
          </p:cNvPr>
          <p:cNvCxnSpPr>
            <a:cxnSpLocks/>
            <a:stCxn id="49" idx="0"/>
            <a:endCxn id="50" idx="0"/>
          </p:cNvCxnSpPr>
          <p:nvPr/>
        </p:nvCxnSpPr>
        <p:spPr>
          <a:xfrm>
            <a:off x="2903337" y="3985383"/>
            <a:ext cx="512" cy="19815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D436EFA-E978-65BF-68FA-08AB9141270A}"/>
              </a:ext>
            </a:extLst>
          </p:cNvPr>
          <p:cNvCxnSpPr>
            <a:stCxn id="50" idx="3"/>
            <a:endCxn id="40" idx="2"/>
          </p:cNvCxnSpPr>
          <p:nvPr/>
        </p:nvCxnSpPr>
        <p:spPr>
          <a:xfrm>
            <a:off x="3709812" y="4753216"/>
            <a:ext cx="393691" cy="93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0CC363DB-DCAB-79CF-11BC-8C94081952E1}"/>
              </a:ext>
            </a:extLst>
          </p:cNvPr>
          <p:cNvCxnSpPr>
            <a:cxnSpLocks/>
            <a:endCxn id="57" idx="3"/>
          </p:cNvCxnSpPr>
          <p:nvPr/>
        </p:nvCxnSpPr>
        <p:spPr>
          <a:xfrm rot="10800000">
            <a:off x="1182516" y="5322893"/>
            <a:ext cx="634239" cy="632261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EDF701C-DA0E-7BBD-6BDC-5B7AE8A9D903}"/>
              </a:ext>
            </a:extLst>
          </p:cNvPr>
          <p:cNvSpPr/>
          <p:nvPr/>
        </p:nvSpPr>
        <p:spPr>
          <a:xfrm rot="5400000">
            <a:off x="613770" y="4226680"/>
            <a:ext cx="1137490" cy="105493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D79BB1C-BDAC-0273-718D-70885805E7A6}"/>
              </a:ext>
            </a:extLst>
          </p:cNvPr>
          <p:cNvCxnSpPr>
            <a:cxnSpLocks/>
          </p:cNvCxnSpPr>
          <p:nvPr/>
        </p:nvCxnSpPr>
        <p:spPr>
          <a:xfrm flipV="1">
            <a:off x="502243" y="3241480"/>
            <a:ext cx="647082" cy="87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DBB32496-3EE2-F910-062D-EF266E72D2F7}"/>
              </a:ext>
            </a:extLst>
          </p:cNvPr>
          <p:cNvSpPr/>
          <p:nvPr/>
        </p:nvSpPr>
        <p:spPr>
          <a:xfrm>
            <a:off x="1149325" y="3213872"/>
            <a:ext cx="69267" cy="5639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896D394-2F9F-4ADE-6021-AE22A280206C}"/>
              </a:ext>
            </a:extLst>
          </p:cNvPr>
          <p:cNvCxnSpPr>
            <a:cxnSpLocks/>
            <a:stCxn id="57" idx="1"/>
            <a:endCxn id="59" idx="4"/>
          </p:cNvCxnSpPr>
          <p:nvPr/>
        </p:nvCxnSpPr>
        <p:spPr>
          <a:xfrm flipV="1">
            <a:off x="1182515" y="3270267"/>
            <a:ext cx="1444" cy="9151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6E8DE16-357B-E023-58A5-F9215CDE01D4}"/>
              </a:ext>
            </a:extLst>
          </p:cNvPr>
          <p:cNvCxnSpPr>
            <a:cxnSpLocks/>
            <a:stCxn id="59" idx="6"/>
            <a:endCxn id="29" idx="1"/>
          </p:cNvCxnSpPr>
          <p:nvPr/>
        </p:nvCxnSpPr>
        <p:spPr>
          <a:xfrm>
            <a:off x="1218592" y="3242070"/>
            <a:ext cx="711259" cy="152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F2B6878-7B39-E760-201E-214DFEE034C6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4665603" y="3250654"/>
            <a:ext cx="64016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E19EE864-1DC1-9A31-E819-7D073B85E60C}"/>
              </a:ext>
            </a:extLst>
          </p:cNvPr>
          <p:cNvCxnSpPr>
            <a:cxnSpLocks/>
            <a:stCxn id="40" idx="3"/>
          </p:cNvCxnSpPr>
          <p:nvPr/>
        </p:nvCxnSpPr>
        <p:spPr>
          <a:xfrm rot="5400000">
            <a:off x="3995743" y="5319920"/>
            <a:ext cx="632255" cy="638199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DDF0190-F446-0F24-1404-20E0C0D555AD}"/>
              </a:ext>
            </a:extLst>
          </p:cNvPr>
          <p:cNvSpPr txBox="1"/>
          <p:nvPr/>
        </p:nvSpPr>
        <p:spPr>
          <a:xfrm>
            <a:off x="486880" y="2956470"/>
            <a:ext cx="701989" cy="241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INPUT</a:t>
            </a:r>
            <a:endParaRPr lang="ko-KR" altLang="en-US" sz="14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600A07-945A-A187-9469-5E3FA82D2222}"/>
              </a:ext>
            </a:extLst>
          </p:cNvPr>
          <p:cNvSpPr txBox="1"/>
          <p:nvPr/>
        </p:nvSpPr>
        <p:spPr>
          <a:xfrm>
            <a:off x="4401003" y="2962500"/>
            <a:ext cx="871626" cy="241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OUTPUT</a:t>
            </a:r>
            <a:endParaRPr lang="ko-KR" altLang="en-US" sz="14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8FAE3AD-6F83-E347-6142-33515AAADD91}"/>
              </a:ext>
            </a:extLst>
          </p:cNvPr>
          <p:cNvSpPr/>
          <p:nvPr/>
        </p:nvSpPr>
        <p:spPr>
          <a:xfrm>
            <a:off x="1929851" y="2582621"/>
            <a:ext cx="1944039" cy="1321938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ED0802-30D3-A40D-0482-51BB8B1ECC89}"/>
              </a:ext>
            </a:extLst>
          </p:cNvPr>
          <p:cNvGrpSpPr/>
          <p:nvPr/>
        </p:nvGrpSpPr>
        <p:grpSpPr>
          <a:xfrm>
            <a:off x="2011150" y="2687525"/>
            <a:ext cx="417706" cy="1142346"/>
            <a:chOff x="1904987" y="2881466"/>
            <a:chExt cx="375352" cy="95901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9033EB00-1894-52A7-17D6-8057B28BA573}"/>
                </a:ext>
              </a:extLst>
            </p:cNvPr>
            <p:cNvSpPr/>
            <p:nvPr/>
          </p:nvSpPr>
          <p:spPr>
            <a:xfrm>
              <a:off x="1904987" y="2881466"/>
              <a:ext cx="375352" cy="928321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₩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931A790-0B16-0CA8-2CA3-14DA18DDFB6D}"/>
                </a:ext>
              </a:extLst>
            </p:cNvPr>
            <p:cNvSpPr txBox="1"/>
            <p:nvPr/>
          </p:nvSpPr>
          <p:spPr>
            <a:xfrm rot="16200000">
              <a:off x="1658009" y="3292899"/>
              <a:ext cx="861774" cy="2333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ko-KR" altLang="en-US" sz="1100" b="1" dirty="0"/>
                <a:t>산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화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공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정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4FE0F64-4167-05B4-37F6-81401340A67E}"/>
              </a:ext>
            </a:extLst>
          </p:cNvPr>
          <p:cNvGrpSpPr/>
          <p:nvPr/>
        </p:nvGrpSpPr>
        <p:grpSpPr>
          <a:xfrm>
            <a:off x="2465728" y="2696017"/>
            <a:ext cx="417706" cy="1133853"/>
            <a:chOff x="2306737" y="2888595"/>
            <a:chExt cx="375352" cy="95188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6B810769-369D-DBE3-4DA7-BF6905B8F2B1}"/>
                </a:ext>
              </a:extLst>
            </p:cNvPr>
            <p:cNvSpPr/>
            <p:nvPr/>
          </p:nvSpPr>
          <p:spPr>
            <a:xfrm>
              <a:off x="2306737" y="2888595"/>
              <a:ext cx="375352" cy="928321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E711D62-C89F-F040-8B4C-34082004ED1E}"/>
                </a:ext>
              </a:extLst>
            </p:cNvPr>
            <p:cNvSpPr txBox="1"/>
            <p:nvPr/>
          </p:nvSpPr>
          <p:spPr>
            <a:xfrm rot="16200000">
              <a:off x="2079667" y="3292898"/>
              <a:ext cx="861774" cy="2333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ko-KR" altLang="en-US" sz="1100" b="1" dirty="0"/>
                <a:t>포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토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공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841BD0-5F9B-4753-719D-D60F0C3A6990}"/>
              </a:ext>
            </a:extLst>
          </p:cNvPr>
          <p:cNvGrpSpPr/>
          <p:nvPr/>
        </p:nvGrpSpPr>
        <p:grpSpPr>
          <a:xfrm>
            <a:off x="2920306" y="2692841"/>
            <a:ext cx="417706" cy="1137031"/>
            <a:chOff x="3121097" y="2885929"/>
            <a:chExt cx="375352" cy="954557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1F496E3-89F3-0E59-C00C-B7D8E4E82F64}"/>
                </a:ext>
              </a:extLst>
            </p:cNvPr>
            <p:cNvSpPr/>
            <p:nvPr/>
          </p:nvSpPr>
          <p:spPr>
            <a:xfrm>
              <a:off x="3121097" y="2885929"/>
              <a:ext cx="375352" cy="928321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0DB132-B317-CA32-4012-0CC0385702B3}"/>
                </a:ext>
              </a:extLst>
            </p:cNvPr>
            <p:cNvSpPr txBox="1"/>
            <p:nvPr/>
          </p:nvSpPr>
          <p:spPr>
            <a:xfrm rot="16200000">
              <a:off x="2869904" y="3292900"/>
              <a:ext cx="861774" cy="2333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ko-KR" altLang="en-US" sz="1100" b="1" dirty="0"/>
                <a:t>식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각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공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정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DE9313-C01A-D6DA-FEF9-A295080E442E}"/>
              </a:ext>
            </a:extLst>
          </p:cNvPr>
          <p:cNvGrpSpPr/>
          <p:nvPr/>
        </p:nvGrpSpPr>
        <p:grpSpPr>
          <a:xfrm>
            <a:off x="3374884" y="2640250"/>
            <a:ext cx="417706" cy="1200329"/>
            <a:chOff x="3527999" y="2841778"/>
            <a:chExt cx="375352" cy="1007697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0AE887E-649D-5193-E3CB-7FF09AD90313}"/>
                </a:ext>
              </a:extLst>
            </p:cNvPr>
            <p:cNvSpPr/>
            <p:nvPr/>
          </p:nvSpPr>
          <p:spPr>
            <a:xfrm>
              <a:off x="3527999" y="2885928"/>
              <a:ext cx="375352" cy="928321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00F640B-9197-DA4C-0B4D-75A014BEBB63}"/>
                </a:ext>
              </a:extLst>
            </p:cNvPr>
            <p:cNvSpPr txBox="1"/>
            <p:nvPr/>
          </p:nvSpPr>
          <p:spPr>
            <a:xfrm rot="16200000">
              <a:off x="3225846" y="3240761"/>
              <a:ext cx="1007697" cy="20973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ko-KR" altLang="en-US" sz="1100" b="1" dirty="0"/>
                <a:t>이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온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주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입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공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정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A64B79-6486-C784-533F-07E76F4C1AC5}"/>
              </a:ext>
            </a:extLst>
          </p:cNvPr>
          <p:cNvSpPr txBox="1"/>
          <p:nvPr/>
        </p:nvSpPr>
        <p:spPr>
          <a:xfrm>
            <a:off x="4237944" y="4812341"/>
            <a:ext cx="800687" cy="361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Gradient</a:t>
            </a:r>
          </a:p>
          <a:p>
            <a:pPr algn="ctr"/>
            <a:r>
              <a:rPr lang="en-US" altLang="ko-KR" sz="1200" b="1" dirty="0"/>
              <a:t>Boosting</a:t>
            </a:r>
            <a:endParaRPr lang="ko-KR" altLang="en-US" sz="12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518FCF-CA07-733C-1913-1A74363CE20B}"/>
              </a:ext>
            </a:extLst>
          </p:cNvPr>
          <p:cNvSpPr txBox="1"/>
          <p:nvPr/>
        </p:nvSpPr>
        <p:spPr>
          <a:xfrm>
            <a:off x="4322213" y="4261506"/>
            <a:ext cx="603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데이터</a:t>
            </a:r>
            <a:endParaRPr lang="en-US" altLang="ko-KR" sz="1200" b="1" dirty="0"/>
          </a:p>
          <a:p>
            <a:pPr algn="ctr"/>
            <a:r>
              <a:rPr lang="ko-KR" altLang="en-US" sz="1200" b="1" dirty="0" err="1"/>
              <a:t>전처리</a:t>
            </a:r>
            <a:endParaRPr lang="ko-KR" altLang="en-US" sz="12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62EB1B5-D94D-0667-07FD-BF1D3BD2BE7B}"/>
              </a:ext>
            </a:extLst>
          </p:cNvPr>
          <p:cNvSpPr txBox="1"/>
          <p:nvPr/>
        </p:nvSpPr>
        <p:spPr>
          <a:xfrm>
            <a:off x="809858" y="461564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제어신호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E86A167-AD55-B365-D289-082960FAE1BD}"/>
              </a:ext>
            </a:extLst>
          </p:cNvPr>
          <p:cNvSpPr/>
          <p:nvPr/>
        </p:nvSpPr>
        <p:spPr>
          <a:xfrm>
            <a:off x="5533381" y="2153079"/>
            <a:ext cx="4799255" cy="897116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0" dirty="0">
                <a:solidFill>
                  <a:schemeClr val="tx1"/>
                </a:solidFill>
                <a:effectLst/>
                <a:latin typeface="+mj-lt"/>
              </a:rPr>
              <a:t>월 웨이퍼 생산량 </a:t>
            </a:r>
            <a:r>
              <a:rPr lang="en-US" altLang="ko-KR" sz="1600" b="1" i="0" dirty="0">
                <a:solidFill>
                  <a:schemeClr val="tx1"/>
                </a:solidFill>
                <a:effectLst/>
                <a:latin typeface="+mj-lt"/>
              </a:rPr>
              <a:t>= 1,658</a:t>
            </a:r>
            <a:r>
              <a:rPr lang="ko-KR" altLang="en-US" sz="1600" b="1" i="0" dirty="0">
                <a:solidFill>
                  <a:schemeClr val="tx1"/>
                </a:solidFill>
                <a:effectLst/>
                <a:latin typeface="+mj-lt"/>
              </a:rPr>
              <a:t>개</a:t>
            </a:r>
            <a:endParaRPr lang="en-US" altLang="ko-KR" sz="1600" b="1" i="0" dirty="0">
              <a:solidFill>
                <a:schemeClr val="tx1"/>
              </a:solidFill>
              <a:effectLst/>
              <a:latin typeface="+mj-lt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lt"/>
              </a:rPr>
              <a:t>웨이퍼 당 평균 </a:t>
            </a:r>
            <a:r>
              <a:rPr lang="en-US" altLang="ko-KR" sz="1600" b="1" dirty="0">
                <a:solidFill>
                  <a:schemeClr val="tx1"/>
                </a:solidFill>
                <a:latin typeface="+mj-lt"/>
              </a:rPr>
              <a:t>chip </a:t>
            </a:r>
            <a:r>
              <a:rPr lang="ko-KR" altLang="en-US" sz="1600" b="1" dirty="0" err="1">
                <a:solidFill>
                  <a:schemeClr val="tx1"/>
                </a:solidFill>
                <a:latin typeface="+mj-lt"/>
              </a:rPr>
              <a:t>수율</a:t>
            </a:r>
            <a:r>
              <a:rPr lang="ko-KR" altLang="en-US" sz="16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+mj-lt"/>
              </a:rPr>
              <a:t>= 95%</a:t>
            </a: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lt"/>
              </a:rPr>
              <a:t>하나의 </a:t>
            </a:r>
            <a:r>
              <a:rPr lang="en-US" altLang="ko-KR" sz="1600" b="1" dirty="0">
                <a:solidFill>
                  <a:schemeClr val="tx1"/>
                </a:solidFill>
                <a:latin typeface="+mj-lt"/>
              </a:rPr>
              <a:t>chip </a:t>
            </a:r>
            <a:r>
              <a:rPr lang="ko-KR" altLang="en-US" sz="1600" b="1" dirty="0">
                <a:solidFill>
                  <a:schemeClr val="tx1"/>
                </a:solidFill>
                <a:latin typeface="+mj-lt"/>
              </a:rPr>
              <a:t>단가 </a:t>
            </a:r>
            <a:r>
              <a:rPr lang="en-US" altLang="ko-KR" sz="1600" b="1" dirty="0">
                <a:solidFill>
                  <a:schemeClr val="tx1"/>
                </a:solidFill>
                <a:latin typeface="+mj-lt"/>
              </a:rPr>
              <a:t>= 12,000 </a:t>
            </a:r>
            <a:r>
              <a:rPr lang="ko-KR" altLang="en-US" sz="1600" b="1" dirty="0">
                <a:solidFill>
                  <a:schemeClr val="tx1"/>
                </a:solidFill>
                <a:latin typeface="+mj-lt"/>
              </a:rPr>
              <a:t>원</a:t>
            </a:r>
            <a:endParaRPr lang="ko-KR" altLang="en-US" sz="15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5125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 ExtraBold"/>
        <a:ea typeface="나눔스퀘어 ExtraBold"/>
        <a:cs typeface=""/>
      </a:majorFont>
      <a:minorFont>
        <a:latin typeface="나눔스퀘어 Bold"/>
        <a:ea typeface="나눔스퀘어 Bol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8925</TotalTime>
  <Words>1217</Words>
  <Application>Microsoft Office PowerPoint</Application>
  <PresentationFormat>사용자 지정</PresentationFormat>
  <Paragraphs>377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나눔고딕</vt:lpstr>
      <vt:lpstr>나눔스퀘어</vt:lpstr>
      <vt:lpstr>나눔스퀘어 Bold</vt:lpstr>
      <vt:lpstr>나눔스퀘어 ExtraBold</vt:lpstr>
      <vt:lpstr>맑은 고딕</vt:lpstr>
      <vt:lpstr>Arial</vt:lpstr>
      <vt:lpstr>Cambria Math</vt:lpstr>
      <vt:lpstr>Webdings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박민재</dc:creator>
  <cp:lastModifiedBy>대근 허</cp:lastModifiedBy>
  <cp:revision>394</cp:revision>
  <dcterms:created xsi:type="dcterms:W3CDTF">2020-03-16T17:17:49Z</dcterms:created>
  <dcterms:modified xsi:type="dcterms:W3CDTF">2024-01-09T10:30:43Z</dcterms:modified>
</cp:coreProperties>
</file>